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48" r:id="rId1"/>
  </p:sldMasterIdLst>
  <p:notesMasterIdLst>
    <p:notesMasterId r:id="rId14"/>
  </p:notesMasterIdLst>
  <p:handoutMasterIdLst>
    <p:handoutMasterId r:id="rId15"/>
  </p:handoutMasterIdLst>
  <p:sldIdLst>
    <p:sldId id="454" r:id="rId2"/>
    <p:sldId id="376" r:id="rId3"/>
    <p:sldId id="383" r:id="rId4"/>
    <p:sldId id="267" r:id="rId5"/>
    <p:sldId id="384" r:id="rId6"/>
    <p:sldId id="274" r:id="rId7"/>
    <p:sldId id="455" r:id="rId8"/>
    <p:sldId id="314" r:id="rId9"/>
    <p:sldId id="456" r:id="rId10"/>
    <p:sldId id="328" r:id="rId11"/>
    <p:sldId id="390" r:id="rId12"/>
    <p:sldId id="457" r:id="rId13"/>
  </p:sldIdLst>
  <p:sldSz cx="9144000" cy="6858000" type="screen4x3"/>
  <p:notesSz cx="6858000" cy="9144000"/>
  <p:defaultTextStyle>
    <a:defPPr>
      <a:defRPr lang="en-GB"/>
    </a:defPPr>
    <a:lvl1pPr algn="l" rtl="0" fontAlgn="base">
      <a:spcBef>
        <a:spcPct val="20000"/>
      </a:spcBef>
      <a:spcAft>
        <a:spcPct val="75000"/>
      </a:spcAft>
      <a:defRPr sz="2400" kern="1200">
        <a:solidFill>
          <a:schemeClr val="tx1"/>
        </a:solidFill>
        <a:latin typeface="Tahoma" pitchFamily="34" charset="0"/>
        <a:ea typeface="+mn-ea"/>
        <a:cs typeface="+mn-cs"/>
      </a:defRPr>
    </a:lvl1pPr>
    <a:lvl2pPr marL="457200" algn="l" rtl="0" fontAlgn="base">
      <a:spcBef>
        <a:spcPct val="20000"/>
      </a:spcBef>
      <a:spcAft>
        <a:spcPct val="75000"/>
      </a:spcAft>
      <a:defRPr sz="2400" kern="1200">
        <a:solidFill>
          <a:schemeClr val="tx1"/>
        </a:solidFill>
        <a:latin typeface="Tahoma" pitchFamily="34" charset="0"/>
        <a:ea typeface="+mn-ea"/>
        <a:cs typeface="+mn-cs"/>
      </a:defRPr>
    </a:lvl2pPr>
    <a:lvl3pPr marL="914400" algn="l" rtl="0" fontAlgn="base">
      <a:spcBef>
        <a:spcPct val="20000"/>
      </a:spcBef>
      <a:spcAft>
        <a:spcPct val="75000"/>
      </a:spcAft>
      <a:defRPr sz="2400" kern="1200">
        <a:solidFill>
          <a:schemeClr val="tx1"/>
        </a:solidFill>
        <a:latin typeface="Tahoma" pitchFamily="34" charset="0"/>
        <a:ea typeface="+mn-ea"/>
        <a:cs typeface="+mn-cs"/>
      </a:defRPr>
    </a:lvl3pPr>
    <a:lvl4pPr marL="1371600" algn="l" rtl="0" fontAlgn="base">
      <a:spcBef>
        <a:spcPct val="20000"/>
      </a:spcBef>
      <a:spcAft>
        <a:spcPct val="75000"/>
      </a:spcAft>
      <a:defRPr sz="2400" kern="1200">
        <a:solidFill>
          <a:schemeClr val="tx1"/>
        </a:solidFill>
        <a:latin typeface="Tahoma" pitchFamily="34" charset="0"/>
        <a:ea typeface="+mn-ea"/>
        <a:cs typeface="+mn-cs"/>
      </a:defRPr>
    </a:lvl4pPr>
    <a:lvl5pPr marL="1828800" algn="l" rtl="0" fontAlgn="base">
      <a:spcBef>
        <a:spcPct val="20000"/>
      </a:spcBef>
      <a:spcAft>
        <a:spcPct val="75000"/>
      </a:spcAft>
      <a:defRPr sz="2400" kern="1200">
        <a:solidFill>
          <a:schemeClr val="tx1"/>
        </a:solidFill>
        <a:latin typeface="Tahoma" pitchFamily="34" charset="0"/>
        <a:ea typeface="+mn-ea"/>
        <a:cs typeface="+mn-cs"/>
      </a:defRPr>
    </a:lvl5pPr>
    <a:lvl6pPr marL="2286000" algn="l" defTabSz="914400" rtl="0" eaLnBrk="1" latinLnBrk="0" hangingPunct="1">
      <a:defRPr sz="2400" kern="1200">
        <a:solidFill>
          <a:schemeClr val="tx1"/>
        </a:solidFill>
        <a:latin typeface="Tahoma" pitchFamily="34" charset="0"/>
        <a:ea typeface="+mn-ea"/>
        <a:cs typeface="+mn-cs"/>
      </a:defRPr>
    </a:lvl6pPr>
    <a:lvl7pPr marL="2743200" algn="l" defTabSz="914400" rtl="0" eaLnBrk="1" latinLnBrk="0" hangingPunct="1">
      <a:defRPr sz="2400" kern="1200">
        <a:solidFill>
          <a:schemeClr val="tx1"/>
        </a:solidFill>
        <a:latin typeface="Tahoma" pitchFamily="34" charset="0"/>
        <a:ea typeface="+mn-ea"/>
        <a:cs typeface="+mn-cs"/>
      </a:defRPr>
    </a:lvl7pPr>
    <a:lvl8pPr marL="3200400" algn="l" defTabSz="914400" rtl="0" eaLnBrk="1" latinLnBrk="0" hangingPunct="1">
      <a:defRPr sz="2400" kern="1200">
        <a:solidFill>
          <a:schemeClr val="tx1"/>
        </a:solidFill>
        <a:latin typeface="Tahoma" pitchFamily="34" charset="0"/>
        <a:ea typeface="+mn-ea"/>
        <a:cs typeface="+mn-cs"/>
      </a:defRPr>
    </a:lvl8pPr>
    <a:lvl9pPr marL="3657600" algn="l" defTabSz="914400" rtl="0" eaLnBrk="1" latinLnBrk="0" hangingPunct="1">
      <a:defRPr sz="2400" kern="1200">
        <a:solidFill>
          <a:schemeClr val="tx1"/>
        </a:solidFill>
        <a:latin typeface="Tahoma" pitchFamily="34"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00FF"/>
    <a:srgbClr val="FFFF66"/>
    <a:srgbClr val="FFFF99"/>
    <a:srgbClr val="FFFFCC"/>
    <a:srgbClr val="000000"/>
    <a:srgbClr val="FF0000"/>
    <a:srgbClr val="12163D"/>
    <a:srgbClr val="55546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4" d="100"/>
          <a:sy n="64" d="100"/>
        </p:scale>
        <p:origin x="-1566" y="-114"/>
      </p:cViewPr>
      <p:guideLst>
        <p:guide orient="horz" pos="2160"/>
        <p:guide pos="2880"/>
      </p:guideLst>
    </p:cSldViewPr>
  </p:slideViewPr>
  <p:notesTextViewPr>
    <p:cViewPr>
      <p:scale>
        <a:sx n="100" d="100"/>
        <a:sy n="100" d="100"/>
      </p:scale>
      <p:origin x="0" y="0"/>
    </p:cViewPr>
  </p:notesTextViewPr>
  <p:notesViewPr>
    <p:cSldViewPr snapToGrid="0">
      <p:cViewPr varScale="1">
        <p:scale>
          <a:sx n="41" d="100"/>
          <a:sy n="41" d="100"/>
        </p:scale>
        <p:origin x="-888" y="-11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spcBef>
                <a:spcPct val="0"/>
              </a:spcBef>
              <a:spcAft>
                <a:spcPct val="0"/>
              </a:spcAft>
              <a:defRPr sz="1200">
                <a:latin typeface="Arial" charset="0"/>
              </a:defRPr>
            </a:lvl1pPr>
          </a:lstStyle>
          <a:p>
            <a:endParaRPr lang="en-GB"/>
          </a:p>
        </p:txBody>
      </p:sp>
      <p:sp>
        <p:nvSpPr>
          <p:cNvPr id="3891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spcAft>
                <a:spcPct val="0"/>
              </a:spcAft>
              <a:defRPr sz="1200">
                <a:latin typeface="Arial" charset="0"/>
              </a:defRPr>
            </a:lvl1pPr>
          </a:lstStyle>
          <a:p>
            <a:endParaRPr lang="en-GB"/>
          </a:p>
        </p:txBody>
      </p:sp>
      <p:sp>
        <p:nvSpPr>
          <p:cNvPr id="3891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spcBef>
                <a:spcPct val="0"/>
              </a:spcBef>
              <a:spcAft>
                <a:spcPct val="0"/>
              </a:spcAft>
              <a:defRPr sz="1200">
                <a:latin typeface="Arial" charset="0"/>
              </a:defRPr>
            </a:lvl1pPr>
          </a:lstStyle>
          <a:p>
            <a:endParaRPr lang="en-GB"/>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spcBef>
                <a:spcPct val="0"/>
              </a:spcBef>
              <a:spcAft>
                <a:spcPct val="0"/>
              </a:spcAft>
              <a:defRPr sz="1200">
                <a:latin typeface="Arial" charset="0"/>
              </a:defRPr>
            </a:lvl1pPr>
          </a:lstStyle>
          <a:p>
            <a:fld id="{928524AA-EDD8-4DA7-A62C-65EB66070406}" type="slidenum">
              <a:rPr lang="en-GB"/>
              <a:pPr/>
              <a:t>‹#›</a:t>
            </a:fld>
            <a:endParaRPr lang="en-GB"/>
          </a:p>
        </p:txBody>
      </p:sp>
    </p:spTree>
    <p:extLst>
      <p:ext uri="{BB962C8B-B14F-4D97-AF65-F5344CB8AC3E}">
        <p14:creationId xmlns:p14="http://schemas.microsoft.com/office/powerpoint/2010/main" val="23126542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spcBef>
                <a:spcPct val="0"/>
              </a:spcBef>
              <a:spcAft>
                <a:spcPct val="0"/>
              </a:spcAft>
              <a:defRPr sz="1200">
                <a:latin typeface="Arial" charset="0"/>
              </a:defRPr>
            </a:lvl1pPr>
          </a:lstStyle>
          <a:p>
            <a:endParaRPr lang="en-GB"/>
          </a:p>
        </p:txBody>
      </p:sp>
      <p:sp>
        <p:nvSpPr>
          <p:cNvPr id="4403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spcAft>
                <a:spcPct val="0"/>
              </a:spcAft>
              <a:defRPr sz="1200">
                <a:latin typeface="Arial" charset="0"/>
              </a:defRPr>
            </a:lvl1pPr>
          </a:lstStyle>
          <a:p>
            <a:endParaRPr lang="en-GB"/>
          </a:p>
        </p:txBody>
      </p:sp>
      <p:sp>
        <p:nvSpPr>
          <p:cNvPr id="4403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403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4403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spcBef>
                <a:spcPct val="0"/>
              </a:spcBef>
              <a:spcAft>
                <a:spcPct val="0"/>
              </a:spcAft>
              <a:defRPr sz="1200">
                <a:latin typeface="Arial" charset="0"/>
              </a:defRPr>
            </a:lvl1pPr>
          </a:lstStyle>
          <a:p>
            <a:endParaRPr lang="en-GB"/>
          </a:p>
        </p:txBody>
      </p:sp>
      <p:sp>
        <p:nvSpPr>
          <p:cNvPr id="4403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spcBef>
                <a:spcPct val="0"/>
              </a:spcBef>
              <a:spcAft>
                <a:spcPct val="0"/>
              </a:spcAft>
              <a:defRPr sz="1200">
                <a:latin typeface="Arial" charset="0"/>
              </a:defRPr>
            </a:lvl1pPr>
          </a:lstStyle>
          <a:p>
            <a:fld id="{6D9BA8EA-75BA-41A3-B9F6-1AB843C17664}" type="slidenum">
              <a:rPr lang="en-GB"/>
              <a:pPr/>
              <a:t>‹#›</a:t>
            </a:fld>
            <a:endParaRPr lang="en-GB"/>
          </a:p>
        </p:txBody>
      </p:sp>
    </p:spTree>
    <p:extLst>
      <p:ext uri="{BB962C8B-B14F-4D97-AF65-F5344CB8AC3E}">
        <p14:creationId xmlns:p14="http://schemas.microsoft.com/office/powerpoint/2010/main" val="307287603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F1DAA1-6598-4361-BB4F-B29694A8F0E3}" type="slidenum">
              <a:rPr lang="en-GB"/>
              <a:pPr/>
              <a:t>1</a:t>
            </a:fld>
            <a:endParaRPr lang="en-GB"/>
          </a:p>
        </p:txBody>
      </p:sp>
      <p:sp>
        <p:nvSpPr>
          <p:cNvPr id="518146" name="Rectangle 2"/>
          <p:cNvSpPr>
            <a:spLocks noGrp="1" noRot="1" noChangeAspect="1" noChangeArrowheads="1" noTextEdit="1"/>
          </p:cNvSpPr>
          <p:nvPr>
            <p:ph type="sldImg"/>
          </p:nvPr>
        </p:nvSpPr>
        <p:spPr>
          <a:ln/>
        </p:spPr>
      </p:sp>
      <p:sp>
        <p:nvSpPr>
          <p:cNvPr id="518147" name="Rectangle 3"/>
          <p:cNvSpPr>
            <a:spLocks noGrp="1" noChangeArrowheads="1"/>
          </p:cNvSpPr>
          <p:nvPr>
            <p:ph type="body" idx="1"/>
          </p:nvPr>
        </p:nvSpPr>
        <p:spPr/>
        <p:txBody>
          <a:bodyPr/>
          <a:lstStyle/>
          <a:p>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399017-014B-4B2D-93E6-8C9944CB84CF}" type="slidenum">
              <a:rPr lang="en-GB"/>
              <a:pPr/>
              <a:t>2</a:t>
            </a:fld>
            <a:endParaRPr lang="en-GB"/>
          </a:p>
        </p:txBody>
      </p:sp>
      <p:sp>
        <p:nvSpPr>
          <p:cNvPr id="312322" name="Rectangle 2"/>
          <p:cNvSpPr>
            <a:spLocks noGrp="1" noRot="1" noChangeAspect="1" noChangeArrowheads="1" noTextEdit="1"/>
          </p:cNvSpPr>
          <p:nvPr>
            <p:ph type="sldImg"/>
          </p:nvPr>
        </p:nvSpPr>
        <p:spPr>
          <a:ln/>
        </p:spPr>
      </p:sp>
      <p:sp>
        <p:nvSpPr>
          <p:cNvPr id="31232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78F463-D661-4E34-9153-A3F9F730391F}" type="slidenum">
              <a:rPr lang="en-GB"/>
              <a:pPr/>
              <a:t>3</a:t>
            </a:fld>
            <a:endParaRPr lang="en-GB"/>
          </a:p>
        </p:txBody>
      </p:sp>
      <p:sp>
        <p:nvSpPr>
          <p:cNvPr id="360450" name="Rectangle 2"/>
          <p:cNvSpPr>
            <a:spLocks noGrp="1" noRot="1" noChangeAspect="1" noChangeArrowheads="1" noTextEdit="1"/>
          </p:cNvSpPr>
          <p:nvPr>
            <p:ph type="sldImg"/>
          </p:nvPr>
        </p:nvSpPr>
        <p:spPr>
          <a:ln/>
        </p:spPr>
      </p:sp>
      <p:sp>
        <p:nvSpPr>
          <p:cNvPr id="360451" name="Rectangle 3"/>
          <p:cNvSpPr>
            <a:spLocks noGrp="1" noChangeArrowheads="1"/>
          </p:cNvSpPr>
          <p:nvPr>
            <p:ph type="body" idx="1"/>
          </p:nvPr>
        </p:nvSpPr>
        <p:spPr/>
        <p:txBody>
          <a:bodyPr/>
          <a:lstStyle/>
          <a:p>
            <a:r>
              <a:rPr lang="en-US" dirty="0" smtClean="0"/>
              <a:t>Repair</a:t>
            </a:r>
            <a:r>
              <a:rPr lang="en-US" baseline="0" dirty="0" smtClean="0"/>
              <a:t> Smith is a mechanic company that operates in the way that other mechanic shops do not. At Repair Smith, everything is done at the comfort of the clients. The repairs are done within the premises of the customers’ home. This is a new way to create the ultimate convenience for customers who may not want to visit the mechanic shops due to busy schedules. Everything is done in the same way as if the car would have been taken to the shop. The cost will be the same and the customer is guaranteed the same quality service that he or she would have received if the car was taken to a mechanic shop. </a:t>
            </a:r>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C77951-0C65-4EBC-A9C2-727427983A3A}" type="slidenum">
              <a:rPr lang="en-GB"/>
              <a:pPr/>
              <a:t>4</a:t>
            </a:fld>
            <a:endParaRPr lang="en-GB"/>
          </a:p>
        </p:txBody>
      </p:sp>
      <p:sp>
        <p:nvSpPr>
          <p:cNvPr id="321538" name="Rectangle 2"/>
          <p:cNvSpPr>
            <a:spLocks noGrp="1" noRot="1" noChangeAspect="1" noChangeArrowheads="1" noTextEdit="1"/>
          </p:cNvSpPr>
          <p:nvPr>
            <p:ph type="sldImg"/>
          </p:nvPr>
        </p:nvSpPr>
        <p:spPr>
          <a:ln/>
        </p:spPr>
      </p:sp>
      <p:sp>
        <p:nvSpPr>
          <p:cNvPr id="321539" name="Rectangle 3"/>
          <p:cNvSpPr>
            <a:spLocks noGrp="1" noChangeArrowheads="1"/>
          </p:cNvSpPr>
          <p:nvPr>
            <p:ph type="body" idx="1"/>
          </p:nvPr>
        </p:nvSpPr>
        <p:spPr/>
        <p:txBody>
          <a:bodyPr/>
          <a:lstStyle/>
          <a:p>
            <a:r>
              <a:rPr lang="en-US" dirty="0" smtClean="0"/>
              <a:t>The business environment</a:t>
            </a:r>
            <a:r>
              <a:rPr lang="en-US" baseline="0" dirty="0" smtClean="0"/>
              <a:t> is constantly changing, and these changes are brought about by the emerging online marketing trends. The internet is creating a competitive marketing tools that businesses can use to widen their profitability and customer base. Every business, including the mechanic services, is influenced by the internet marketing trends. Most businesses are taking their operations online to meet and respond to the ever changing customers’ needs. At Repair Smith, the internet presents potential mechanism that can ensure competitiveness and market sustainability. </a:t>
            </a:r>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32EB25-9BDA-4614-B15D-834025DCD8AB}" type="slidenum">
              <a:rPr lang="en-GB"/>
              <a:pPr/>
              <a:t>5</a:t>
            </a:fld>
            <a:endParaRPr lang="en-GB"/>
          </a:p>
        </p:txBody>
      </p:sp>
      <p:sp>
        <p:nvSpPr>
          <p:cNvPr id="362498" name="Rectangle 2"/>
          <p:cNvSpPr>
            <a:spLocks noGrp="1" noRot="1" noChangeAspect="1" noChangeArrowheads="1" noTextEdit="1"/>
          </p:cNvSpPr>
          <p:nvPr>
            <p:ph type="sldImg"/>
          </p:nvPr>
        </p:nvSpPr>
        <p:spPr>
          <a:ln/>
        </p:spPr>
      </p:sp>
      <p:sp>
        <p:nvSpPr>
          <p:cNvPr id="362499" name="Rectangle 3"/>
          <p:cNvSpPr>
            <a:spLocks noGrp="1" noChangeArrowheads="1"/>
          </p:cNvSpPr>
          <p:nvPr>
            <p:ph type="body" idx="1"/>
          </p:nvPr>
        </p:nvSpPr>
        <p:spPr/>
        <p:txBody>
          <a:bodyPr/>
          <a:lstStyle/>
          <a:p>
            <a:pPr>
              <a:spcAft>
                <a:spcPct val="75000"/>
              </a:spcAft>
            </a:pPr>
            <a:r>
              <a:rPr lang="en-US" dirty="0" smtClean="0"/>
              <a:t>Repair Smith understands</a:t>
            </a:r>
            <a:r>
              <a:rPr lang="en-US" baseline="0" dirty="0" smtClean="0"/>
              <a:t> the growing need for customers to get a convenient mechanic services without necessarily visiting the physical mechanic stores. The solution is found online. As </a:t>
            </a:r>
            <a:r>
              <a:rPr lang="en-US" baseline="0" dirty="0" err="1" smtClean="0"/>
              <a:t>Crino</a:t>
            </a:r>
            <a:r>
              <a:rPr lang="en-US" baseline="0" dirty="0" smtClean="0"/>
              <a:t> (2020) explains, the solution is simple as the internet provides a potential tool to facilitate the service delivery to customers who no longer want to visit the physical mechanic stores. Repair Smith is using the internet to reach out to customers in their homes. </a:t>
            </a:r>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F45F74-7AD3-4281-BFFF-E8FD8426F7E5}" type="slidenum">
              <a:rPr lang="en-GB"/>
              <a:pPr/>
              <a:t>6</a:t>
            </a:fld>
            <a:endParaRPr lang="en-GB"/>
          </a:p>
        </p:txBody>
      </p:sp>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p:txBody>
          <a:bodyPr/>
          <a:lstStyle/>
          <a:p>
            <a:r>
              <a:rPr lang="en-US" dirty="0" smtClean="0"/>
              <a:t>There are a lot of basic things that customers can do on their own without</a:t>
            </a:r>
            <a:r>
              <a:rPr lang="en-US" baseline="0" dirty="0" smtClean="0"/>
              <a:t> necessarily coming to the mechanic’s shop or booking appointments with Repair Smith. As such, the company aims at helping customers understand these basic things through video and article blogs, where the company can have write ups on the basic car-to-dos such as oil change, battery change, and tire change. This strategy will help bring more customers on board while also retaining the ones that the company has already attained. Getting customers can be easy, but retaining them can be a difficult task. Therefore, as Repair Smith, this is a challenge that must be taken with caution to ensure that it is done correctly. </a:t>
            </a:r>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DBE33AC-09BC-4665-831C-740448B9912E}" type="slidenum">
              <a:rPr lang="en-GB"/>
              <a:pPr/>
              <a:t>7</a:t>
            </a:fld>
            <a:endParaRPr lang="en-GB"/>
          </a:p>
        </p:txBody>
      </p:sp>
      <p:sp>
        <p:nvSpPr>
          <p:cNvPr id="521218" name="Rectangle 2"/>
          <p:cNvSpPr>
            <a:spLocks noGrp="1" noRot="1" noChangeAspect="1" noChangeArrowheads="1" noTextEdit="1"/>
          </p:cNvSpPr>
          <p:nvPr>
            <p:ph type="sldImg"/>
          </p:nvPr>
        </p:nvSpPr>
        <p:spPr>
          <a:ln/>
        </p:spPr>
      </p:sp>
      <p:sp>
        <p:nvSpPr>
          <p:cNvPr id="521219" name="Rectangle 3"/>
          <p:cNvSpPr>
            <a:spLocks noGrp="1" noChangeArrowheads="1"/>
          </p:cNvSpPr>
          <p:nvPr>
            <p:ph type="body" idx="1"/>
          </p:nvPr>
        </p:nvSpPr>
        <p:spPr/>
        <p:txBody>
          <a:bodyPr/>
          <a:lstStyle/>
          <a:p>
            <a:r>
              <a:rPr lang="en-US" dirty="0" smtClean="0"/>
              <a:t>Marketing</a:t>
            </a:r>
            <a:r>
              <a:rPr lang="en-US" baseline="0" dirty="0" smtClean="0"/>
              <a:t> blogs like video or article blogs should be designed with a specific purpose. For Repair Smith’s video and article blog campaign, the content will provide answers to customers’ concern. This means that the company will be listening to customers and taking their concerns as inquiries and responding through the blogs by providing the potential solutions to basic challenges that customers may be facing like battery change or oil change. These are simple processes that can be easily done without having to come to the mechanic shop. </a:t>
            </a:r>
            <a:endParaRPr lang="en-GB"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D64742E-79E7-49F5-804D-98449819ABA9}" type="slidenum">
              <a:rPr lang="en-GB"/>
              <a:pPr/>
              <a:t>8</a:t>
            </a:fld>
            <a:endParaRPr lang="en-GB"/>
          </a:p>
        </p:txBody>
      </p:sp>
      <p:sp>
        <p:nvSpPr>
          <p:cNvPr id="176130" name="Rectangle 2"/>
          <p:cNvSpPr>
            <a:spLocks noGrp="1" noRot="1" noChangeAspect="1" noChangeArrowheads="1" noTextEdit="1"/>
          </p:cNvSpPr>
          <p:nvPr>
            <p:ph type="sldImg"/>
          </p:nvPr>
        </p:nvSpPr>
        <p:spPr>
          <a:ln/>
        </p:spPr>
      </p:sp>
      <p:sp>
        <p:nvSpPr>
          <p:cNvPr id="176131" name="Rectangle 3"/>
          <p:cNvSpPr>
            <a:spLocks noGrp="1" noChangeArrowheads="1"/>
          </p:cNvSpPr>
          <p:nvPr>
            <p:ph type="body" idx="1"/>
          </p:nvPr>
        </p:nvSpPr>
        <p:spPr/>
        <p:txBody>
          <a:bodyPr/>
          <a:lstStyle/>
          <a:p>
            <a:pPr>
              <a:spcAft>
                <a:spcPct val="75000"/>
              </a:spcAft>
            </a:pPr>
            <a:r>
              <a:rPr lang="en-US" dirty="0" smtClean="0"/>
              <a:t>The</a:t>
            </a:r>
            <a:r>
              <a:rPr lang="en-US" baseline="0" dirty="0" smtClean="0"/>
              <a:t> main objective of creating these contents online is to facilitate understanding. The contents are meant for customers. Therefore, there is no point of using mechanical jargons when presenting the content that may be difficult to read or understand. The video or article posts must be easy to follow and read by anyone who wishes to visit the blog sites. Repair Smith intends to make the content easy to capture the attention of wider range </a:t>
            </a:r>
            <a:r>
              <a:rPr lang="en-US" baseline="0" smtClean="0"/>
              <a:t>of customers. </a:t>
            </a:r>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FAB107E-D6F6-4034-B298-9FF55370D6AB}" type="slidenum">
              <a:rPr lang="en-GB"/>
              <a:pPr/>
              <a:t>9</a:t>
            </a:fld>
            <a:endParaRPr lang="en-GB"/>
          </a:p>
        </p:txBody>
      </p:sp>
      <p:sp>
        <p:nvSpPr>
          <p:cNvPr id="523266" name="Rectangle 2"/>
          <p:cNvSpPr>
            <a:spLocks noGrp="1" noRot="1" noChangeAspect="1" noChangeArrowheads="1" noTextEdit="1"/>
          </p:cNvSpPr>
          <p:nvPr>
            <p:ph type="sldImg"/>
          </p:nvPr>
        </p:nvSpPr>
        <p:spPr>
          <a:ln/>
        </p:spPr>
      </p:sp>
      <p:sp>
        <p:nvSpPr>
          <p:cNvPr id="523267" name="Rectangle 3"/>
          <p:cNvSpPr>
            <a:spLocks noGrp="1" noChangeArrowheads="1"/>
          </p:cNvSpPr>
          <p:nvPr>
            <p:ph type="body" idx="1"/>
          </p:nvPr>
        </p:nvSpPr>
        <p:spPr/>
        <p:txBody>
          <a:bodyPr/>
          <a:lstStyle/>
          <a:p>
            <a:r>
              <a:rPr lang="en-US" dirty="0" smtClean="0"/>
              <a:t>There</a:t>
            </a:r>
            <a:r>
              <a:rPr lang="en-US" baseline="0" dirty="0" smtClean="0"/>
              <a:t> is no better way to capture the audiences’ attention than to use eye-catching headlines. These headlines will be based on the questions that customers ask, whether it is related to what they experience or their friends. The blogs (video and article) will serve as the response platform to the questions customers ask. Creating a viral content is the best and most effective way of enhancing the effectiveness of the blogs’ content. Therefore, the aim at Repair Smith is not to create any content, but to create a content that can reach many customers as possible. </a:t>
            </a:r>
            <a:endParaRPr lang="en-GB"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5E540A-0125-4497-B754-7A3AF8631C44}" type="slidenum">
              <a:rPr lang="en-GB"/>
              <a:pPr/>
              <a:t>10</a:t>
            </a:fld>
            <a:endParaRPr lang="en-GB"/>
          </a:p>
        </p:txBody>
      </p:sp>
      <p:sp>
        <p:nvSpPr>
          <p:cNvPr id="204802" name="Rectangle 2"/>
          <p:cNvSpPr>
            <a:spLocks noGrp="1" noRot="1" noChangeAspect="1" noChangeArrowheads="1" noTextEdit="1"/>
          </p:cNvSpPr>
          <p:nvPr>
            <p:ph type="sldImg"/>
          </p:nvPr>
        </p:nvSpPr>
        <p:spPr>
          <a:ln/>
        </p:spPr>
      </p:sp>
      <p:sp>
        <p:nvSpPr>
          <p:cNvPr id="204803" name="Rectangle 3"/>
          <p:cNvSpPr>
            <a:spLocks noGrp="1" noChangeArrowheads="1"/>
          </p:cNvSpPr>
          <p:nvPr>
            <p:ph type="body" idx="1"/>
          </p:nvPr>
        </p:nvSpPr>
        <p:spPr/>
        <p:txBody>
          <a:bodyPr/>
          <a:lstStyle/>
          <a:p>
            <a:r>
              <a:rPr lang="en-US" dirty="0" smtClean="0"/>
              <a:t>Identifying</a:t>
            </a:r>
            <a:r>
              <a:rPr lang="en-US" baseline="0" dirty="0" smtClean="0"/>
              <a:t> the service or product benefits means that the business uses its strategy to help customers understand the impacts of not using their services. In this case, Repair Smith’s proposed video and article blogs will emphasize the importance of using the content in resolving some of the basic problems that customers want. This will save them a lot of cash that they would have paid to a mechanic to change the oil or batter for them as well as save time that they may have used to do something else. The company believes that the content will help motivate customers, but identifying the service benefits offered through these blogs is a differentiation strategy that will set the company apart from other mechanic companies that are thinking of going online. </a:t>
            </a:r>
            <a:endParaRPr lang="en-GB"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BDFD3F-0E67-44AA-ACA4-59807466D338}" type="slidenum">
              <a:rPr lang="en-GB"/>
              <a:pPr/>
              <a:t>11</a:t>
            </a:fld>
            <a:endParaRPr lang="en-GB"/>
          </a:p>
        </p:txBody>
      </p:sp>
      <p:sp>
        <p:nvSpPr>
          <p:cNvPr id="375810" name="Rectangle 2"/>
          <p:cNvSpPr>
            <a:spLocks noGrp="1" noRot="1" noChangeAspect="1" noChangeArrowheads="1" noTextEdit="1"/>
          </p:cNvSpPr>
          <p:nvPr>
            <p:ph type="sldImg"/>
          </p:nvPr>
        </p:nvSpPr>
        <p:spPr>
          <a:ln/>
        </p:spPr>
      </p:sp>
      <p:sp>
        <p:nvSpPr>
          <p:cNvPr id="375811" name="Rectangle 3"/>
          <p:cNvSpPr>
            <a:spLocks noGrp="1" noChangeArrowheads="1"/>
          </p:cNvSpPr>
          <p:nvPr>
            <p:ph type="body" idx="1"/>
          </p:nvPr>
        </p:nvSpPr>
        <p:spPr/>
        <p:txBody>
          <a:bodyPr/>
          <a:lstStyle/>
          <a:p>
            <a:r>
              <a:rPr lang="en-US" dirty="0" smtClean="0"/>
              <a:t>This</a:t>
            </a:r>
            <a:r>
              <a:rPr lang="en-US" baseline="0" dirty="0" smtClean="0"/>
              <a:t> presentation has shown that business environment is constantly changing and the internet is playing a major role in ensuring that businesses reflect the market changes. At Repair Smith, business environment has been altered entirely by internet tools such as social media platforms. As such, the company intends to set itself apart from other players by creating video and article blogs that will attract new customers as well as retain the existing customers. The company intends to make the content easy and simple to read and follow for customers to resonate with. </a:t>
            </a:r>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685800" y="2130425"/>
            <a:ext cx="7772400" cy="1470025"/>
          </a:xfrm>
        </p:spPr>
        <p:txBody>
          <a:bodyPr/>
          <a:lstStyle>
            <a:lvl1pPr algn="ctr">
              <a:defRPr sz="4400">
                <a:solidFill>
                  <a:schemeClr val="tx1"/>
                </a:solidFill>
              </a:defRPr>
            </a:lvl1pPr>
          </a:lstStyle>
          <a:p>
            <a:pPr lvl="0"/>
            <a:r>
              <a:rPr lang="en-US" noProof="0" smtClean="0"/>
              <a:t>Click to edit Master title style</a:t>
            </a:r>
            <a:endParaRPr lang="en-GB" noProof="0" smtClean="0"/>
          </a:p>
        </p:txBody>
      </p:sp>
      <p:sp>
        <p:nvSpPr>
          <p:cNvPr id="6147" name="Rectangle 3"/>
          <p:cNvSpPr>
            <a:spLocks noGrp="1" noChangeArrowheads="1"/>
          </p:cNvSpPr>
          <p:nvPr>
            <p:ph type="subTitle" idx="1"/>
          </p:nvPr>
        </p:nvSpPr>
        <p:spPr>
          <a:xfrm>
            <a:off x="1371600" y="3886200"/>
            <a:ext cx="6400800" cy="1752600"/>
          </a:xfrm>
        </p:spPr>
        <p:txBody>
          <a:bodyPr/>
          <a:lstStyle>
            <a:lvl1pPr marL="0" indent="0" algn="ctr">
              <a:defRPr sz="3200"/>
            </a:lvl1pPr>
          </a:lstStyle>
          <a:p>
            <a:pPr lvl="0"/>
            <a:r>
              <a:rPr lang="en-US" noProof="0" smtClean="0"/>
              <a:t>Click to edit Master subtitle style</a:t>
            </a:r>
            <a:endParaRPr lang="en-GB" noProof="0" smtClean="0"/>
          </a:p>
        </p:txBody>
      </p:sp>
      <p:sp>
        <p:nvSpPr>
          <p:cNvPr id="6148" name="Rectangle 4"/>
          <p:cNvSpPr>
            <a:spLocks noGrp="1" noChangeArrowheads="1"/>
          </p:cNvSpPr>
          <p:nvPr>
            <p:ph type="dt" sz="half" idx="2"/>
          </p:nvPr>
        </p:nvSpPr>
        <p:spPr>
          <a:xfrm>
            <a:off x="457200" y="6245225"/>
            <a:ext cx="2133600" cy="476250"/>
          </a:xfrm>
        </p:spPr>
        <p:txBody>
          <a:bodyPr/>
          <a:lstStyle>
            <a:lvl1pPr>
              <a:defRPr/>
            </a:lvl1pPr>
          </a:lstStyle>
          <a:p>
            <a:endParaRPr lang="en-GB"/>
          </a:p>
        </p:txBody>
      </p:sp>
      <p:sp>
        <p:nvSpPr>
          <p:cNvPr id="6149" name="Rectangle 5"/>
          <p:cNvSpPr>
            <a:spLocks noGrp="1" noChangeArrowheads="1"/>
          </p:cNvSpPr>
          <p:nvPr>
            <p:ph type="ftr" sz="quarter" idx="3"/>
          </p:nvPr>
        </p:nvSpPr>
        <p:spPr/>
        <p:txBody>
          <a:bodyPr/>
          <a:lstStyle>
            <a:lvl1pPr>
              <a:defRPr/>
            </a:lvl1pPr>
          </a:lstStyle>
          <a:p>
            <a:r>
              <a:rPr lang="en-GB"/>
              <a:t>How to create a chart</a:t>
            </a:r>
          </a:p>
        </p:txBody>
      </p:sp>
      <p:sp>
        <p:nvSpPr>
          <p:cNvPr id="6150" name="Rectangle 6"/>
          <p:cNvSpPr>
            <a:spLocks noGrp="1" noChangeArrowheads="1"/>
          </p:cNvSpPr>
          <p:nvPr>
            <p:ph type="sldNum" sz="quarter" idx="4"/>
          </p:nvPr>
        </p:nvSpPr>
        <p:spPr>
          <a:xfrm>
            <a:off x="6553200" y="6245225"/>
            <a:ext cx="2133600" cy="476250"/>
          </a:xfrm>
        </p:spPr>
        <p:txBody>
          <a:bodyPr/>
          <a:lstStyle>
            <a:lvl1pPr>
              <a:defRPr/>
            </a:lvl1pPr>
          </a:lstStyle>
          <a:p>
            <a:fld id="{E1D452E2-325D-4BEB-8326-B8C0A7C2964A}" type="slidenum">
              <a:rPr lang="en-GB"/>
              <a:pPr/>
              <a:t>‹#›</a:t>
            </a:fld>
            <a:endParaRPr lang="en-GB"/>
          </a:p>
        </p:txBody>
      </p:sp>
    </p:spTree>
  </p:cSld>
  <p:clrMapOvr>
    <a:masterClrMapping/>
  </p:clrMapOvr>
  <p:transition spd="med">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a:t>How to create a chart</a:t>
            </a:r>
          </a:p>
        </p:txBody>
      </p:sp>
      <p:sp>
        <p:nvSpPr>
          <p:cNvPr id="6" name="Slide Number Placeholder 5"/>
          <p:cNvSpPr>
            <a:spLocks noGrp="1"/>
          </p:cNvSpPr>
          <p:nvPr>
            <p:ph type="sldNum" sz="quarter" idx="12"/>
          </p:nvPr>
        </p:nvSpPr>
        <p:spPr/>
        <p:txBody>
          <a:bodyPr/>
          <a:lstStyle>
            <a:lvl1pPr>
              <a:defRPr/>
            </a:lvl1pPr>
          </a:lstStyle>
          <a:p>
            <a:fld id="{B29ECCB4-94C5-4108-BBD0-5EE985CA8454}" type="slidenum">
              <a:rPr lang="en-GB"/>
              <a:pPr/>
              <a:t>‹#›</a:t>
            </a:fld>
            <a:endParaRPr lang="en-GB"/>
          </a:p>
        </p:txBody>
      </p:sp>
    </p:spTree>
    <p:extLst>
      <p:ext uri="{BB962C8B-B14F-4D97-AF65-F5344CB8AC3E}">
        <p14:creationId xmlns:p14="http://schemas.microsoft.com/office/powerpoint/2010/main" val="4216323625"/>
      </p:ext>
    </p:extLst>
  </p:cSld>
  <p:clrMapOvr>
    <a:masterClrMapping/>
  </p:clrMapOvr>
  <p:transition spd="med">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a:t>How to create a chart</a:t>
            </a:r>
          </a:p>
        </p:txBody>
      </p:sp>
      <p:sp>
        <p:nvSpPr>
          <p:cNvPr id="6" name="Slide Number Placeholder 5"/>
          <p:cNvSpPr>
            <a:spLocks noGrp="1"/>
          </p:cNvSpPr>
          <p:nvPr>
            <p:ph type="sldNum" sz="quarter" idx="12"/>
          </p:nvPr>
        </p:nvSpPr>
        <p:spPr/>
        <p:txBody>
          <a:bodyPr/>
          <a:lstStyle>
            <a:lvl1pPr>
              <a:defRPr/>
            </a:lvl1pPr>
          </a:lstStyle>
          <a:p>
            <a:fld id="{8D61A307-29E5-4619-A9DB-181AC6CFBCD5}" type="slidenum">
              <a:rPr lang="en-GB"/>
              <a:pPr/>
              <a:t>‹#›</a:t>
            </a:fld>
            <a:endParaRPr lang="en-GB"/>
          </a:p>
        </p:txBody>
      </p:sp>
    </p:spTree>
    <p:extLst>
      <p:ext uri="{BB962C8B-B14F-4D97-AF65-F5344CB8AC3E}">
        <p14:creationId xmlns:p14="http://schemas.microsoft.com/office/powerpoint/2010/main" val="604227737"/>
      </p:ext>
    </p:extLst>
  </p:cSld>
  <p:clrMapOvr>
    <a:masterClrMapping/>
  </p:clrMapOvr>
  <p:transition spd="med">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350838" y="914400"/>
            <a:ext cx="4138612"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1850" y="914400"/>
            <a:ext cx="4140200" cy="5029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r>
              <a:rPr lang="en-GB"/>
              <a:t>How to create a chart</a:t>
            </a:r>
          </a:p>
        </p:txBody>
      </p:sp>
      <p:sp>
        <p:nvSpPr>
          <p:cNvPr id="7" name="Slide Number Placeholder 6"/>
          <p:cNvSpPr>
            <a:spLocks noGrp="1"/>
          </p:cNvSpPr>
          <p:nvPr>
            <p:ph type="sldNum" sz="quarter" idx="12"/>
          </p:nvPr>
        </p:nvSpPr>
        <p:spPr/>
        <p:txBody>
          <a:bodyPr/>
          <a:lstStyle>
            <a:lvl1pPr>
              <a:defRPr/>
            </a:lvl1pPr>
          </a:lstStyle>
          <a:p>
            <a:fld id="{F77EE392-7F4E-47D1-98DE-5468A2CE24E7}" type="slidenum">
              <a:rPr lang="en-GB"/>
              <a:pPr/>
              <a:t>‹#›</a:t>
            </a:fld>
            <a:endParaRPr lang="en-GB"/>
          </a:p>
        </p:txBody>
      </p:sp>
    </p:spTree>
    <p:extLst>
      <p:ext uri="{BB962C8B-B14F-4D97-AF65-F5344CB8AC3E}">
        <p14:creationId xmlns:p14="http://schemas.microsoft.com/office/powerpoint/2010/main" val="3590007442"/>
      </p:ext>
    </p:extLst>
  </p:cSld>
  <p:clrMapOvr>
    <a:masterClrMapping/>
  </p:clrMapOvr>
  <p:transition spd="med">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r>
              <a:rPr lang="en-GB"/>
              <a:t>How to create a chart</a:t>
            </a:r>
          </a:p>
        </p:txBody>
      </p:sp>
      <p:sp>
        <p:nvSpPr>
          <p:cNvPr id="9" name="Slide Number Placeholder 8"/>
          <p:cNvSpPr>
            <a:spLocks noGrp="1"/>
          </p:cNvSpPr>
          <p:nvPr>
            <p:ph type="sldNum" sz="quarter" idx="12"/>
          </p:nvPr>
        </p:nvSpPr>
        <p:spPr/>
        <p:txBody>
          <a:bodyPr/>
          <a:lstStyle>
            <a:lvl1pPr>
              <a:defRPr/>
            </a:lvl1pPr>
          </a:lstStyle>
          <a:p>
            <a:fld id="{54CAB205-6D41-40A6-927D-4CF04DBBE3BB}" type="slidenum">
              <a:rPr lang="en-GB"/>
              <a:pPr/>
              <a:t>‹#›</a:t>
            </a:fld>
            <a:endParaRPr lang="en-GB"/>
          </a:p>
        </p:txBody>
      </p:sp>
    </p:spTree>
    <p:extLst>
      <p:ext uri="{BB962C8B-B14F-4D97-AF65-F5344CB8AC3E}">
        <p14:creationId xmlns:p14="http://schemas.microsoft.com/office/powerpoint/2010/main" val="2362065205"/>
      </p:ext>
    </p:extLst>
  </p:cSld>
  <p:clrMapOvr>
    <a:masterClrMapping/>
  </p:clrMapOvr>
  <p:transition spd="med">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r>
              <a:rPr lang="en-GB"/>
              <a:t>How to create a chart</a:t>
            </a:r>
          </a:p>
        </p:txBody>
      </p:sp>
      <p:sp>
        <p:nvSpPr>
          <p:cNvPr id="5" name="Slide Number Placeholder 4"/>
          <p:cNvSpPr>
            <a:spLocks noGrp="1"/>
          </p:cNvSpPr>
          <p:nvPr>
            <p:ph type="sldNum" sz="quarter" idx="12"/>
          </p:nvPr>
        </p:nvSpPr>
        <p:spPr/>
        <p:txBody>
          <a:bodyPr/>
          <a:lstStyle>
            <a:lvl1pPr>
              <a:defRPr/>
            </a:lvl1pPr>
          </a:lstStyle>
          <a:p>
            <a:fld id="{98A64145-E73D-4CE2-B7A8-08DCBB5313AC}" type="slidenum">
              <a:rPr lang="en-GB"/>
              <a:pPr/>
              <a:t>‹#›</a:t>
            </a:fld>
            <a:endParaRPr lang="en-GB"/>
          </a:p>
        </p:txBody>
      </p:sp>
    </p:spTree>
    <p:extLst>
      <p:ext uri="{BB962C8B-B14F-4D97-AF65-F5344CB8AC3E}">
        <p14:creationId xmlns:p14="http://schemas.microsoft.com/office/powerpoint/2010/main" val="2792943294"/>
      </p:ext>
    </p:extLst>
  </p:cSld>
  <p:clrMapOvr>
    <a:masterClrMapping/>
  </p:clrMapOvr>
  <p:transition spd="med">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r>
              <a:rPr lang="en-GB"/>
              <a:t>How to create a chart</a:t>
            </a:r>
          </a:p>
        </p:txBody>
      </p:sp>
      <p:sp>
        <p:nvSpPr>
          <p:cNvPr id="4" name="Slide Number Placeholder 3"/>
          <p:cNvSpPr>
            <a:spLocks noGrp="1"/>
          </p:cNvSpPr>
          <p:nvPr>
            <p:ph type="sldNum" sz="quarter" idx="12"/>
          </p:nvPr>
        </p:nvSpPr>
        <p:spPr/>
        <p:txBody>
          <a:bodyPr/>
          <a:lstStyle>
            <a:lvl1pPr>
              <a:defRPr/>
            </a:lvl1pPr>
          </a:lstStyle>
          <a:p>
            <a:fld id="{662DC373-25C0-4003-8A41-E9596EC56F03}" type="slidenum">
              <a:rPr lang="en-GB"/>
              <a:pPr/>
              <a:t>‹#›</a:t>
            </a:fld>
            <a:endParaRPr lang="en-GB"/>
          </a:p>
        </p:txBody>
      </p:sp>
    </p:spTree>
    <p:extLst>
      <p:ext uri="{BB962C8B-B14F-4D97-AF65-F5344CB8AC3E}">
        <p14:creationId xmlns:p14="http://schemas.microsoft.com/office/powerpoint/2010/main" val="2858409569"/>
      </p:ext>
    </p:extLst>
  </p:cSld>
  <p:clrMapOvr>
    <a:masterClrMapping/>
  </p:clrMapOvr>
  <p:transition spd="med">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r>
              <a:rPr lang="en-GB"/>
              <a:t>How to create a chart</a:t>
            </a:r>
          </a:p>
        </p:txBody>
      </p:sp>
      <p:sp>
        <p:nvSpPr>
          <p:cNvPr id="7" name="Slide Number Placeholder 6"/>
          <p:cNvSpPr>
            <a:spLocks noGrp="1"/>
          </p:cNvSpPr>
          <p:nvPr>
            <p:ph type="sldNum" sz="quarter" idx="12"/>
          </p:nvPr>
        </p:nvSpPr>
        <p:spPr/>
        <p:txBody>
          <a:bodyPr/>
          <a:lstStyle>
            <a:lvl1pPr>
              <a:defRPr/>
            </a:lvl1pPr>
          </a:lstStyle>
          <a:p>
            <a:fld id="{298713B9-6975-43C1-965F-6178EC6C27BD}" type="slidenum">
              <a:rPr lang="en-GB"/>
              <a:pPr/>
              <a:t>‹#›</a:t>
            </a:fld>
            <a:endParaRPr lang="en-GB"/>
          </a:p>
        </p:txBody>
      </p:sp>
    </p:spTree>
    <p:extLst>
      <p:ext uri="{BB962C8B-B14F-4D97-AF65-F5344CB8AC3E}">
        <p14:creationId xmlns:p14="http://schemas.microsoft.com/office/powerpoint/2010/main" val="3285183910"/>
      </p:ext>
    </p:extLst>
  </p:cSld>
  <p:clrMapOvr>
    <a:masterClrMapping/>
  </p:clrMapOvr>
  <p:transition spd="med">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r>
              <a:rPr lang="en-GB"/>
              <a:t>How to create a chart</a:t>
            </a:r>
          </a:p>
        </p:txBody>
      </p:sp>
      <p:sp>
        <p:nvSpPr>
          <p:cNvPr id="7" name="Slide Number Placeholder 6"/>
          <p:cNvSpPr>
            <a:spLocks noGrp="1"/>
          </p:cNvSpPr>
          <p:nvPr>
            <p:ph type="sldNum" sz="quarter" idx="12"/>
          </p:nvPr>
        </p:nvSpPr>
        <p:spPr/>
        <p:txBody>
          <a:bodyPr/>
          <a:lstStyle>
            <a:lvl1pPr>
              <a:defRPr/>
            </a:lvl1pPr>
          </a:lstStyle>
          <a:p>
            <a:fld id="{D692A386-E2C8-4EF7-B229-5672835B9BCD}" type="slidenum">
              <a:rPr lang="en-GB"/>
              <a:pPr/>
              <a:t>‹#›</a:t>
            </a:fld>
            <a:endParaRPr lang="en-GB"/>
          </a:p>
        </p:txBody>
      </p:sp>
    </p:spTree>
    <p:extLst>
      <p:ext uri="{BB962C8B-B14F-4D97-AF65-F5344CB8AC3E}">
        <p14:creationId xmlns:p14="http://schemas.microsoft.com/office/powerpoint/2010/main" val="218835299"/>
      </p:ext>
    </p:extLst>
  </p:cSld>
  <p:clrMapOvr>
    <a:masterClrMapping/>
  </p:clrMapOvr>
  <p:transition spd="med">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a:t>How to create a chart</a:t>
            </a:r>
          </a:p>
        </p:txBody>
      </p:sp>
      <p:sp>
        <p:nvSpPr>
          <p:cNvPr id="6" name="Slide Number Placeholder 5"/>
          <p:cNvSpPr>
            <a:spLocks noGrp="1"/>
          </p:cNvSpPr>
          <p:nvPr>
            <p:ph type="sldNum" sz="quarter" idx="12"/>
          </p:nvPr>
        </p:nvSpPr>
        <p:spPr/>
        <p:txBody>
          <a:bodyPr/>
          <a:lstStyle>
            <a:lvl1pPr>
              <a:defRPr/>
            </a:lvl1pPr>
          </a:lstStyle>
          <a:p>
            <a:fld id="{BD78088D-440F-4667-8DC3-401352A66C8A}" type="slidenum">
              <a:rPr lang="en-GB"/>
              <a:pPr/>
              <a:t>‹#›</a:t>
            </a:fld>
            <a:endParaRPr lang="en-GB"/>
          </a:p>
        </p:txBody>
      </p:sp>
    </p:spTree>
    <p:extLst>
      <p:ext uri="{BB962C8B-B14F-4D97-AF65-F5344CB8AC3E}">
        <p14:creationId xmlns:p14="http://schemas.microsoft.com/office/powerpoint/2010/main" val="985203214"/>
      </p:ext>
    </p:extLst>
  </p:cSld>
  <p:clrMapOvr>
    <a:masterClrMapping/>
  </p:clrMapOvr>
  <p:transition spd="med">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4800" y="76200"/>
            <a:ext cx="2127250" cy="58674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271463" y="76200"/>
            <a:ext cx="6230937"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a:t>How to create a chart</a:t>
            </a:r>
          </a:p>
        </p:txBody>
      </p:sp>
      <p:sp>
        <p:nvSpPr>
          <p:cNvPr id="6" name="Slide Number Placeholder 5"/>
          <p:cNvSpPr>
            <a:spLocks noGrp="1"/>
          </p:cNvSpPr>
          <p:nvPr>
            <p:ph type="sldNum" sz="quarter" idx="12"/>
          </p:nvPr>
        </p:nvSpPr>
        <p:spPr/>
        <p:txBody>
          <a:bodyPr/>
          <a:lstStyle>
            <a:lvl1pPr>
              <a:defRPr/>
            </a:lvl1pPr>
          </a:lstStyle>
          <a:p>
            <a:fld id="{D6EC02C1-1E04-40CE-B001-5DA6635E9B5B}" type="slidenum">
              <a:rPr lang="en-GB"/>
              <a:pPr/>
              <a:t>‹#›</a:t>
            </a:fld>
            <a:endParaRPr lang="en-GB"/>
          </a:p>
        </p:txBody>
      </p:sp>
    </p:spTree>
    <p:extLst>
      <p:ext uri="{BB962C8B-B14F-4D97-AF65-F5344CB8AC3E}">
        <p14:creationId xmlns:p14="http://schemas.microsoft.com/office/powerpoint/2010/main" val="1105231573"/>
      </p:ext>
    </p:extLst>
  </p:cSld>
  <p:clrMapOvr>
    <a:masterClrMapping/>
  </p:clrMapOvr>
  <p:transition spd="med">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reserve="1">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271463" y="76200"/>
            <a:ext cx="8229600" cy="609600"/>
          </a:xfrm>
        </p:spPr>
        <p:txBody>
          <a:bodyPr/>
          <a:lstStyle/>
          <a:p>
            <a:r>
              <a:rPr lang="en-US" smtClean="0"/>
              <a:t>Click to edit Master title style</a:t>
            </a:r>
            <a:endParaRPr lang="en-GB"/>
          </a:p>
        </p:txBody>
      </p:sp>
      <p:sp>
        <p:nvSpPr>
          <p:cNvPr id="3" name="Content Placeholder 2"/>
          <p:cNvSpPr>
            <a:spLocks noGrp="1"/>
          </p:cNvSpPr>
          <p:nvPr>
            <p:ph sz="half" idx="1"/>
          </p:nvPr>
        </p:nvSpPr>
        <p:spPr>
          <a:xfrm>
            <a:off x="350838" y="914400"/>
            <a:ext cx="4138612" cy="5029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641850" y="914400"/>
            <a:ext cx="4140200" cy="5029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457200" y="6200775"/>
            <a:ext cx="2133600" cy="476250"/>
          </a:xfrm>
        </p:spPr>
        <p:txBody>
          <a:bodyPr/>
          <a:lstStyle>
            <a:lvl1pPr>
              <a:defRPr/>
            </a:lvl1pPr>
          </a:lstStyle>
          <a:p>
            <a:endParaRPr lang="en-GB"/>
          </a:p>
        </p:txBody>
      </p:sp>
      <p:sp>
        <p:nvSpPr>
          <p:cNvPr id="6" name="Footer Placeholder 5"/>
          <p:cNvSpPr>
            <a:spLocks noGrp="1"/>
          </p:cNvSpPr>
          <p:nvPr>
            <p:ph type="ftr" sz="quarter" idx="11"/>
          </p:nvPr>
        </p:nvSpPr>
        <p:spPr>
          <a:xfrm>
            <a:off x="3124200" y="6200775"/>
            <a:ext cx="2895600" cy="476250"/>
          </a:xfrm>
        </p:spPr>
        <p:txBody>
          <a:bodyPr/>
          <a:lstStyle>
            <a:lvl1pPr>
              <a:defRPr/>
            </a:lvl1pPr>
          </a:lstStyle>
          <a:p>
            <a:r>
              <a:rPr lang="en-GB"/>
              <a:t>How to create a chart</a:t>
            </a:r>
          </a:p>
        </p:txBody>
      </p:sp>
      <p:sp>
        <p:nvSpPr>
          <p:cNvPr id="7" name="Slide Number Placeholder 6"/>
          <p:cNvSpPr>
            <a:spLocks noGrp="1"/>
          </p:cNvSpPr>
          <p:nvPr>
            <p:ph type="sldNum" sz="quarter" idx="12"/>
          </p:nvPr>
        </p:nvSpPr>
        <p:spPr>
          <a:xfrm>
            <a:off x="6553200" y="6200775"/>
            <a:ext cx="2133600" cy="476250"/>
          </a:xfrm>
        </p:spPr>
        <p:txBody>
          <a:bodyPr/>
          <a:lstStyle>
            <a:lvl1pPr>
              <a:defRPr/>
            </a:lvl1pPr>
          </a:lstStyle>
          <a:p>
            <a:fld id="{588671A9-3A27-4436-840A-D858C5D4C253}" type="slidenum">
              <a:rPr lang="en-GB"/>
              <a:pPr/>
              <a:t>‹#›</a:t>
            </a:fld>
            <a:endParaRPr lang="en-GB"/>
          </a:p>
        </p:txBody>
      </p:sp>
    </p:spTree>
    <p:extLst>
      <p:ext uri="{BB962C8B-B14F-4D97-AF65-F5344CB8AC3E}">
        <p14:creationId xmlns:p14="http://schemas.microsoft.com/office/powerpoint/2010/main" val="1501266052"/>
      </p:ext>
    </p:extLst>
  </p:cSld>
  <p:clrMapOvr>
    <a:masterClrMapping/>
  </p:clrMapOvr>
  <p:transition spd="med">
    <p:wipe di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71463" y="76200"/>
            <a:ext cx="8229600" cy="6096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350838" y="914400"/>
            <a:ext cx="4138612" cy="5029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1850" y="914400"/>
            <a:ext cx="4140200" cy="5029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457200" y="6200775"/>
            <a:ext cx="2133600" cy="476250"/>
          </a:xfrm>
        </p:spPr>
        <p:txBody>
          <a:bodyPr/>
          <a:lstStyle>
            <a:lvl1pPr>
              <a:defRPr/>
            </a:lvl1pPr>
          </a:lstStyle>
          <a:p>
            <a:endParaRPr lang="en-GB"/>
          </a:p>
        </p:txBody>
      </p:sp>
      <p:sp>
        <p:nvSpPr>
          <p:cNvPr id="6" name="Footer Placeholder 5"/>
          <p:cNvSpPr>
            <a:spLocks noGrp="1"/>
          </p:cNvSpPr>
          <p:nvPr>
            <p:ph type="ftr" sz="quarter" idx="11"/>
          </p:nvPr>
        </p:nvSpPr>
        <p:spPr>
          <a:xfrm>
            <a:off x="3124200" y="6200775"/>
            <a:ext cx="2895600" cy="476250"/>
          </a:xfrm>
        </p:spPr>
        <p:txBody>
          <a:bodyPr/>
          <a:lstStyle>
            <a:lvl1pPr>
              <a:defRPr/>
            </a:lvl1pPr>
          </a:lstStyle>
          <a:p>
            <a:r>
              <a:rPr lang="en-GB"/>
              <a:t>How to create a chart</a:t>
            </a:r>
          </a:p>
        </p:txBody>
      </p:sp>
      <p:sp>
        <p:nvSpPr>
          <p:cNvPr id="7" name="Slide Number Placeholder 6"/>
          <p:cNvSpPr>
            <a:spLocks noGrp="1"/>
          </p:cNvSpPr>
          <p:nvPr>
            <p:ph type="sldNum" sz="quarter" idx="12"/>
          </p:nvPr>
        </p:nvSpPr>
        <p:spPr>
          <a:xfrm>
            <a:off x="6553200" y="6200775"/>
            <a:ext cx="2133600" cy="476250"/>
          </a:xfrm>
        </p:spPr>
        <p:txBody>
          <a:bodyPr/>
          <a:lstStyle>
            <a:lvl1pPr>
              <a:defRPr/>
            </a:lvl1pPr>
          </a:lstStyle>
          <a:p>
            <a:fld id="{F54CED6F-48DD-4BAD-B139-610888B4105B}" type="slidenum">
              <a:rPr lang="en-GB"/>
              <a:pPr/>
              <a:t>‹#›</a:t>
            </a:fld>
            <a:endParaRPr lang="en-GB"/>
          </a:p>
        </p:txBody>
      </p:sp>
    </p:spTree>
    <p:extLst>
      <p:ext uri="{BB962C8B-B14F-4D97-AF65-F5344CB8AC3E}">
        <p14:creationId xmlns:p14="http://schemas.microsoft.com/office/powerpoint/2010/main" val="627954971"/>
      </p:ext>
    </p:extLst>
  </p:cSld>
  <p:clrMapOvr>
    <a:masterClrMapping/>
  </p:clrMapOvr>
  <p:transition spd="med">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7" name="Rectangle 3"/>
          <p:cNvSpPr>
            <a:spLocks noGrp="1" noChangeArrowheads="1"/>
          </p:cNvSpPr>
          <p:nvPr>
            <p:ph type="body" idx="1"/>
          </p:nvPr>
        </p:nvSpPr>
        <p:spPr bwMode="auto">
          <a:xfrm>
            <a:off x="350838" y="914400"/>
            <a:ext cx="8431212" cy="50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1031" name="Rectangle 7"/>
          <p:cNvSpPr>
            <a:spLocks noGrp="1" noChangeArrowheads="1"/>
          </p:cNvSpPr>
          <p:nvPr>
            <p:ph type="title"/>
          </p:nvPr>
        </p:nvSpPr>
        <p:spPr bwMode="auto">
          <a:xfrm>
            <a:off x="271463" y="76200"/>
            <a:ext cx="82296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8" name="Rectangle 4"/>
          <p:cNvSpPr>
            <a:spLocks noGrp="1" noChangeArrowheads="1"/>
          </p:cNvSpPr>
          <p:nvPr>
            <p:ph type="dt" sz="half" idx="2"/>
          </p:nvPr>
        </p:nvSpPr>
        <p:spPr bwMode="auto">
          <a:xfrm>
            <a:off x="457200" y="620077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spcBef>
                <a:spcPct val="0"/>
              </a:spcBef>
              <a:spcAft>
                <a:spcPct val="0"/>
              </a:spcAft>
              <a:defRPr sz="1800">
                <a:solidFill>
                  <a:srgbClr val="000000"/>
                </a:solidFill>
                <a:latin typeface="Arial" charset="0"/>
              </a:defRPr>
            </a:lvl1pPr>
          </a:lstStyle>
          <a:p>
            <a:endParaRPr lang="en-GB"/>
          </a:p>
        </p:txBody>
      </p:sp>
      <p:sp>
        <p:nvSpPr>
          <p:cNvPr id="1029" name="Rectangle 5"/>
          <p:cNvSpPr>
            <a:spLocks noGrp="1" noChangeArrowheads="1"/>
          </p:cNvSpPr>
          <p:nvPr>
            <p:ph type="ftr" sz="quarter" idx="3"/>
          </p:nvPr>
        </p:nvSpPr>
        <p:spPr bwMode="auto">
          <a:xfrm>
            <a:off x="3124200" y="620077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spcBef>
                <a:spcPct val="0"/>
              </a:spcBef>
              <a:spcAft>
                <a:spcPct val="0"/>
              </a:spcAft>
              <a:defRPr sz="1800">
                <a:solidFill>
                  <a:srgbClr val="000000"/>
                </a:solidFill>
                <a:latin typeface="Arial" charset="0"/>
              </a:defRPr>
            </a:lvl1pPr>
          </a:lstStyle>
          <a:p>
            <a:r>
              <a:rPr lang="en-GB"/>
              <a:t>How to create a chart</a:t>
            </a:r>
          </a:p>
        </p:txBody>
      </p:sp>
      <p:sp>
        <p:nvSpPr>
          <p:cNvPr id="1030" name="Rectangle 6"/>
          <p:cNvSpPr>
            <a:spLocks noGrp="1" noChangeArrowheads="1"/>
          </p:cNvSpPr>
          <p:nvPr>
            <p:ph type="sldNum" sz="quarter" idx="4"/>
          </p:nvPr>
        </p:nvSpPr>
        <p:spPr bwMode="auto">
          <a:xfrm>
            <a:off x="6553200" y="620077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spcAft>
                <a:spcPct val="0"/>
              </a:spcAft>
              <a:defRPr sz="1800">
                <a:solidFill>
                  <a:srgbClr val="000000"/>
                </a:solidFill>
                <a:latin typeface="Arial" charset="0"/>
              </a:defRPr>
            </a:lvl1pPr>
          </a:lstStyle>
          <a:p>
            <a:fld id="{AD109070-2BC2-43F1-BEC5-43D1BA99460A}" type="slidenum">
              <a:rPr lang="en-GB"/>
              <a:pPr/>
              <a:t>‹#›</a:t>
            </a:fld>
            <a:endParaRPr lang="en-GB"/>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ransition spd="med">
    <p:wipe dir="d"/>
  </p:transition>
  <p:hf sldNum="0" hdr="0" dt="0"/>
  <p:txStyles>
    <p:titleStyle>
      <a:lvl1pPr algn="l" rtl="0" eaLnBrk="1" fontAlgn="base" hangingPunct="1">
        <a:spcBef>
          <a:spcPct val="0"/>
        </a:spcBef>
        <a:spcAft>
          <a:spcPct val="0"/>
        </a:spcAft>
        <a:defRPr sz="3200">
          <a:solidFill>
            <a:srgbClr val="12163D"/>
          </a:solidFill>
          <a:latin typeface="+mj-lt"/>
          <a:ea typeface="+mj-ea"/>
          <a:cs typeface="+mj-cs"/>
        </a:defRPr>
      </a:lvl1pPr>
      <a:lvl2pPr algn="l" rtl="0" eaLnBrk="1" fontAlgn="base" hangingPunct="1">
        <a:spcBef>
          <a:spcPct val="0"/>
        </a:spcBef>
        <a:spcAft>
          <a:spcPct val="0"/>
        </a:spcAft>
        <a:defRPr sz="3200">
          <a:solidFill>
            <a:srgbClr val="12163D"/>
          </a:solidFill>
          <a:latin typeface="Tahoma" pitchFamily="34" charset="0"/>
        </a:defRPr>
      </a:lvl2pPr>
      <a:lvl3pPr algn="l" rtl="0" eaLnBrk="1" fontAlgn="base" hangingPunct="1">
        <a:spcBef>
          <a:spcPct val="0"/>
        </a:spcBef>
        <a:spcAft>
          <a:spcPct val="0"/>
        </a:spcAft>
        <a:defRPr sz="3200">
          <a:solidFill>
            <a:srgbClr val="12163D"/>
          </a:solidFill>
          <a:latin typeface="Tahoma" pitchFamily="34" charset="0"/>
        </a:defRPr>
      </a:lvl3pPr>
      <a:lvl4pPr algn="l" rtl="0" eaLnBrk="1" fontAlgn="base" hangingPunct="1">
        <a:spcBef>
          <a:spcPct val="0"/>
        </a:spcBef>
        <a:spcAft>
          <a:spcPct val="0"/>
        </a:spcAft>
        <a:defRPr sz="3200">
          <a:solidFill>
            <a:srgbClr val="12163D"/>
          </a:solidFill>
          <a:latin typeface="Tahoma" pitchFamily="34" charset="0"/>
        </a:defRPr>
      </a:lvl4pPr>
      <a:lvl5pPr algn="l" rtl="0" eaLnBrk="1" fontAlgn="base" hangingPunct="1">
        <a:spcBef>
          <a:spcPct val="0"/>
        </a:spcBef>
        <a:spcAft>
          <a:spcPct val="0"/>
        </a:spcAft>
        <a:defRPr sz="3200">
          <a:solidFill>
            <a:srgbClr val="12163D"/>
          </a:solidFill>
          <a:latin typeface="Tahoma" pitchFamily="34" charset="0"/>
        </a:defRPr>
      </a:lvl5pPr>
      <a:lvl6pPr marL="457200" algn="l" rtl="0" eaLnBrk="1" fontAlgn="base" hangingPunct="1">
        <a:spcBef>
          <a:spcPct val="0"/>
        </a:spcBef>
        <a:spcAft>
          <a:spcPct val="0"/>
        </a:spcAft>
        <a:defRPr sz="3200">
          <a:solidFill>
            <a:srgbClr val="12163D"/>
          </a:solidFill>
          <a:latin typeface="Tahoma" pitchFamily="34" charset="0"/>
        </a:defRPr>
      </a:lvl6pPr>
      <a:lvl7pPr marL="914400" algn="l" rtl="0" eaLnBrk="1" fontAlgn="base" hangingPunct="1">
        <a:spcBef>
          <a:spcPct val="0"/>
        </a:spcBef>
        <a:spcAft>
          <a:spcPct val="0"/>
        </a:spcAft>
        <a:defRPr sz="3200">
          <a:solidFill>
            <a:srgbClr val="12163D"/>
          </a:solidFill>
          <a:latin typeface="Tahoma" pitchFamily="34" charset="0"/>
        </a:defRPr>
      </a:lvl7pPr>
      <a:lvl8pPr marL="1371600" algn="l" rtl="0" eaLnBrk="1" fontAlgn="base" hangingPunct="1">
        <a:spcBef>
          <a:spcPct val="0"/>
        </a:spcBef>
        <a:spcAft>
          <a:spcPct val="0"/>
        </a:spcAft>
        <a:defRPr sz="3200">
          <a:solidFill>
            <a:srgbClr val="12163D"/>
          </a:solidFill>
          <a:latin typeface="Tahoma" pitchFamily="34" charset="0"/>
        </a:defRPr>
      </a:lvl8pPr>
      <a:lvl9pPr marL="1828800" algn="l" rtl="0" eaLnBrk="1" fontAlgn="base" hangingPunct="1">
        <a:spcBef>
          <a:spcPct val="0"/>
        </a:spcBef>
        <a:spcAft>
          <a:spcPct val="0"/>
        </a:spcAft>
        <a:defRPr sz="3200">
          <a:solidFill>
            <a:srgbClr val="12163D"/>
          </a:solidFill>
          <a:latin typeface="Tahoma" pitchFamily="34" charset="0"/>
        </a:defRPr>
      </a:lvl9pPr>
    </p:titleStyle>
    <p:bodyStyle>
      <a:lvl1pPr marL="342900" indent="-342900" algn="l" rtl="0" eaLnBrk="1" fontAlgn="base" hangingPunct="1">
        <a:spcBef>
          <a:spcPct val="20000"/>
        </a:spcBef>
        <a:spcAft>
          <a:spcPct val="0"/>
        </a:spcAft>
        <a:defRPr sz="2000">
          <a:solidFill>
            <a:schemeClr val="tx1"/>
          </a:solidFill>
          <a:latin typeface="+mn-lt"/>
          <a:ea typeface="+mn-ea"/>
          <a:cs typeface="+mn-cs"/>
        </a:defRPr>
      </a:lvl1pPr>
      <a:lvl2pPr marL="742950" indent="-285750" algn="l" rtl="0" eaLnBrk="1" fontAlgn="base" hangingPunct="1">
        <a:spcBef>
          <a:spcPct val="20000"/>
        </a:spcBef>
        <a:spcAft>
          <a:spcPct val="0"/>
        </a:spcAft>
        <a:defRPr sz="2000">
          <a:solidFill>
            <a:schemeClr val="tx1"/>
          </a:solidFill>
          <a:latin typeface="+mn-lt"/>
        </a:defRPr>
      </a:lvl2pPr>
      <a:lvl3pPr marL="1143000" indent="-228600" algn="l" rtl="0" eaLnBrk="1" fontAlgn="base" hangingPunct="1">
        <a:spcBef>
          <a:spcPct val="20000"/>
        </a:spcBef>
        <a:spcAft>
          <a:spcPct val="0"/>
        </a:spcAft>
        <a:defRPr>
          <a:solidFill>
            <a:schemeClr val="tx1"/>
          </a:solidFill>
          <a:latin typeface="+mn-lt"/>
        </a:defRPr>
      </a:lvl3pPr>
      <a:lvl4pPr marL="1600200" indent="-228600" algn="l" rtl="0" eaLnBrk="1" fontAlgn="base" hangingPunct="1">
        <a:spcBef>
          <a:spcPct val="20000"/>
        </a:spcBef>
        <a:spcAft>
          <a:spcPct val="0"/>
        </a:spcAft>
        <a:defRPr sz="1600">
          <a:solidFill>
            <a:schemeClr val="tx1"/>
          </a:solidFill>
          <a:latin typeface="+mn-lt"/>
        </a:defRPr>
      </a:lvl4pPr>
      <a:lvl5pPr marL="2057400" indent="-228600" algn="l" rtl="0" eaLnBrk="1" fontAlgn="base" hangingPunct="1">
        <a:spcBef>
          <a:spcPct val="20000"/>
        </a:spcBef>
        <a:spcAft>
          <a:spcPct val="0"/>
        </a:spcAft>
        <a:defRPr sz="1400">
          <a:solidFill>
            <a:schemeClr val="tx1"/>
          </a:solidFill>
          <a:latin typeface="+mn-lt"/>
        </a:defRPr>
      </a:lvl5pPr>
      <a:lvl6pPr marL="2514600" indent="-228600" algn="l" rtl="0" eaLnBrk="1" fontAlgn="base" hangingPunct="1">
        <a:spcBef>
          <a:spcPct val="20000"/>
        </a:spcBef>
        <a:spcAft>
          <a:spcPct val="0"/>
        </a:spcAft>
        <a:defRPr sz="1400">
          <a:solidFill>
            <a:schemeClr val="tx1"/>
          </a:solidFill>
          <a:latin typeface="+mn-lt"/>
        </a:defRPr>
      </a:lvl6pPr>
      <a:lvl7pPr marL="2971800" indent="-228600" algn="l" rtl="0" eaLnBrk="1" fontAlgn="base" hangingPunct="1">
        <a:spcBef>
          <a:spcPct val="20000"/>
        </a:spcBef>
        <a:spcAft>
          <a:spcPct val="0"/>
        </a:spcAft>
        <a:defRPr sz="1400">
          <a:solidFill>
            <a:schemeClr val="tx1"/>
          </a:solidFill>
          <a:latin typeface="+mn-lt"/>
        </a:defRPr>
      </a:lvl7pPr>
      <a:lvl8pPr marL="3429000" indent="-228600" algn="l" rtl="0" eaLnBrk="1" fontAlgn="base" hangingPunct="1">
        <a:spcBef>
          <a:spcPct val="20000"/>
        </a:spcBef>
        <a:spcAft>
          <a:spcPct val="0"/>
        </a:spcAft>
        <a:defRPr sz="1400">
          <a:solidFill>
            <a:schemeClr val="tx1"/>
          </a:solidFill>
          <a:latin typeface="+mn-lt"/>
        </a:defRPr>
      </a:lvl8pPr>
      <a:lvl9pPr marL="3886200" indent="-228600" algn="l" rtl="0" eaLnBrk="1" fontAlgn="base" hangingPunct="1">
        <a:spcBef>
          <a:spcPct val="20000"/>
        </a:spcBef>
        <a:spcAft>
          <a:spcPct val="0"/>
        </a:spcAft>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7122" name="Rectangle 2"/>
          <p:cNvSpPr>
            <a:spLocks noGrp="1" noChangeArrowheads="1"/>
          </p:cNvSpPr>
          <p:nvPr>
            <p:ph type="ctrTitle"/>
          </p:nvPr>
        </p:nvSpPr>
        <p:spPr>
          <a:xfrm>
            <a:off x="1812925" y="2193925"/>
            <a:ext cx="6919913" cy="1470025"/>
          </a:xfrm>
        </p:spPr>
        <p:txBody>
          <a:bodyPr/>
          <a:lstStyle/>
          <a:p>
            <a:pPr algn="l"/>
            <a:r>
              <a:rPr lang="en-US" dirty="0" smtClean="0"/>
              <a:t>How to best Tackle Blog Write Ups</a:t>
            </a:r>
            <a:endParaRPr lang="en-GB" dirty="0"/>
          </a:p>
        </p:txBody>
      </p:sp>
      <p:sp>
        <p:nvSpPr>
          <p:cNvPr id="517123" name="Rectangle 3"/>
          <p:cNvSpPr>
            <a:spLocks noGrp="1" noChangeArrowheads="1"/>
          </p:cNvSpPr>
          <p:nvPr>
            <p:ph type="subTitle" idx="1"/>
          </p:nvPr>
        </p:nvSpPr>
        <p:spPr>
          <a:xfrm>
            <a:off x="1165225" y="3923935"/>
            <a:ext cx="6400800" cy="808037"/>
          </a:xfrm>
        </p:spPr>
        <p:txBody>
          <a:bodyPr/>
          <a:lstStyle/>
          <a:p>
            <a:r>
              <a:rPr lang="en-US" b="1" dirty="0" smtClean="0"/>
              <a:t>Internet Marketing</a:t>
            </a:r>
          </a:p>
          <a:p>
            <a:endParaRPr lang="en-US" b="1" dirty="0"/>
          </a:p>
          <a:p>
            <a:r>
              <a:rPr lang="en-US" b="1" dirty="0" smtClean="0"/>
              <a:t>    Student’s Name </a:t>
            </a:r>
          </a:p>
          <a:p>
            <a:r>
              <a:rPr lang="en-US" b="1" dirty="0" smtClean="0"/>
              <a:t>Institution </a:t>
            </a:r>
            <a:endParaRPr lang="en-GB" dirty="0"/>
          </a:p>
        </p:txBody>
      </p:sp>
      <p:sp>
        <p:nvSpPr>
          <p:cNvPr id="517124" name="Text Box 4"/>
          <p:cNvSpPr txBox="1">
            <a:spLocks noChangeArrowheads="1"/>
          </p:cNvSpPr>
          <p:nvPr/>
        </p:nvSpPr>
        <p:spPr bwMode="gray">
          <a:xfrm>
            <a:off x="1812925" y="1201738"/>
            <a:ext cx="5105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spcAft>
                <a:spcPct val="0"/>
              </a:spcAft>
            </a:pPr>
            <a:r>
              <a:rPr lang="en-GB" dirty="0" smtClean="0"/>
              <a:t>Repair Smith </a:t>
            </a:r>
            <a:r>
              <a:rPr lang="en-GB" dirty="0"/>
              <a:t>presents:</a:t>
            </a:r>
          </a:p>
        </p:txBody>
      </p:sp>
      <p:sp>
        <p:nvSpPr>
          <p:cNvPr id="517128" name="Rectangle 8"/>
          <p:cNvSpPr>
            <a:spLocks noChangeArrowheads="1"/>
          </p:cNvSpPr>
          <p:nvPr/>
        </p:nvSpPr>
        <p:spPr bwMode="auto">
          <a:xfrm>
            <a:off x="395288" y="736600"/>
            <a:ext cx="1000125" cy="5418138"/>
          </a:xfrm>
          <a:prstGeom prst="rect">
            <a:avLst/>
          </a:prstGeom>
          <a:gradFill rotWithShape="1">
            <a:gsLst>
              <a:gs pos="0">
                <a:schemeClr val="tx1">
                  <a:alpha val="0"/>
                </a:schemeClr>
              </a:gs>
              <a:gs pos="100000">
                <a:schemeClr val="tx1">
                  <a:gamma/>
                  <a:tint val="0"/>
                  <a:invGamma/>
                </a:schemeClr>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pic>
        <p:nvPicPr>
          <p:cNvPr id="517129" name="Picture 9"/>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7463" y="3657600"/>
            <a:ext cx="2310958" cy="24971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17124"/>
                                        </p:tgtEl>
                                        <p:attrNameLst>
                                          <p:attrName>style.visibility</p:attrName>
                                        </p:attrNameLst>
                                      </p:cBhvr>
                                      <p:to>
                                        <p:strVal val="visible"/>
                                      </p:to>
                                    </p:set>
                                    <p:anim calcmode="lin" valueType="num">
                                      <p:cBhvr>
                                        <p:cTn id="7" dur="500" fill="hold"/>
                                        <p:tgtEl>
                                          <p:spTgt spid="517124"/>
                                        </p:tgtEl>
                                        <p:attrNameLst>
                                          <p:attrName>ppt_w</p:attrName>
                                        </p:attrNameLst>
                                      </p:cBhvr>
                                      <p:tavLst>
                                        <p:tav tm="0">
                                          <p:val>
                                            <p:fltVal val="0"/>
                                          </p:val>
                                        </p:tav>
                                        <p:tav tm="100000">
                                          <p:val>
                                            <p:strVal val="#ppt_w"/>
                                          </p:val>
                                        </p:tav>
                                      </p:tavLst>
                                    </p:anim>
                                    <p:anim calcmode="lin" valueType="num">
                                      <p:cBhvr>
                                        <p:cTn id="8" dur="500" fill="hold"/>
                                        <p:tgtEl>
                                          <p:spTgt spid="517124"/>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
                            </p:stCondLst>
                            <p:childTnLst>
                              <p:par>
                                <p:cTn id="10" presetID="12" presetClass="entr" presetSubtype="1" fill="hold" grpId="0" nodeType="afterEffect">
                                  <p:stCondLst>
                                    <p:cond delay="1000"/>
                                  </p:stCondLst>
                                  <p:childTnLst>
                                    <p:set>
                                      <p:cBhvr>
                                        <p:cTn id="11" dur="1" fill="hold">
                                          <p:stCondLst>
                                            <p:cond delay="0"/>
                                          </p:stCondLst>
                                        </p:cTn>
                                        <p:tgtEl>
                                          <p:spTgt spid="517122"/>
                                        </p:tgtEl>
                                        <p:attrNameLst>
                                          <p:attrName>style.visibility</p:attrName>
                                        </p:attrNameLst>
                                      </p:cBhvr>
                                      <p:to>
                                        <p:strVal val="visible"/>
                                      </p:to>
                                    </p:set>
                                    <p:animEffect transition="in" filter="slide(fromTop)">
                                      <p:cBhvr>
                                        <p:cTn id="12" dur="500"/>
                                        <p:tgtEl>
                                          <p:spTgt spid="517122"/>
                                        </p:tgtEl>
                                      </p:cBhvr>
                                    </p:animEffect>
                                  </p:childTnLst>
                                </p:cTn>
                              </p:par>
                            </p:childTnLst>
                          </p:cTn>
                        </p:par>
                        <p:par>
                          <p:cTn id="13" fill="hold" nodeType="afterGroup">
                            <p:stCondLst>
                              <p:cond delay="2000"/>
                            </p:stCondLst>
                            <p:childTnLst>
                              <p:par>
                                <p:cTn id="14" presetID="12" presetClass="entr" presetSubtype="4" fill="hold" grpId="0" nodeType="afterEffect">
                                  <p:stCondLst>
                                    <p:cond delay="1000"/>
                                  </p:stCondLst>
                                  <p:childTnLst>
                                    <p:set>
                                      <p:cBhvr>
                                        <p:cTn id="15" dur="1" fill="hold">
                                          <p:stCondLst>
                                            <p:cond delay="0"/>
                                          </p:stCondLst>
                                        </p:cTn>
                                        <p:tgtEl>
                                          <p:spTgt spid="517123">
                                            <p:txEl>
                                              <p:pRg st="0" end="0"/>
                                            </p:txEl>
                                          </p:spTgt>
                                        </p:tgtEl>
                                        <p:attrNameLst>
                                          <p:attrName>style.visibility</p:attrName>
                                        </p:attrNameLst>
                                      </p:cBhvr>
                                      <p:to>
                                        <p:strVal val="visible"/>
                                      </p:to>
                                    </p:set>
                                    <p:animEffect transition="in" filter="slide(fromBottom)">
                                      <p:cBhvr>
                                        <p:cTn id="16" dur="500"/>
                                        <p:tgtEl>
                                          <p:spTgt spid="517123">
                                            <p:txEl>
                                              <p:pRg st="0" end="0"/>
                                            </p:txEl>
                                          </p:spTgt>
                                        </p:tgtEl>
                                      </p:cBhvr>
                                    </p:animEffect>
                                  </p:childTnLst>
                                </p:cTn>
                              </p:par>
                            </p:childTnLst>
                          </p:cTn>
                        </p:par>
                        <p:par>
                          <p:cTn id="17" fill="hold">
                            <p:stCondLst>
                              <p:cond delay="3500"/>
                            </p:stCondLst>
                            <p:childTnLst>
                              <p:par>
                                <p:cTn id="18" presetID="12" presetClass="entr" presetSubtype="4" fill="hold" grpId="0" nodeType="afterEffect">
                                  <p:stCondLst>
                                    <p:cond delay="2000"/>
                                  </p:stCondLst>
                                  <p:childTnLst>
                                    <p:set>
                                      <p:cBhvr>
                                        <p:cTn id="19" dur="1" fill="hold">
                                          <p:stCondLst>
                                            <p:cond delay="0"/>
                                          </p:stCondLst>
                                        </p:cTn>
                                        <p:tgtEl>
                                          <p:spTgt spid="517123">
                                            <p:txEl>
                                              <p:pRg st="2" end="2"/>
                                            </p:txEl>
                                          </p:spTgt>
                                        </p:tgtEl>
                                        <p:attrNameLst>
                                          <p:attrName>style.visibility</p:attrName>
                                        </p:attrNameLst>
                                      </p:cBhvr>
                                      <p:to>
                                        <p:strVal val="visible"/>
                                      </p:to>
                                    </p:set>
                                    <p:animEffect transition="in" filter="slide(fromBottom)">
                                      <p:cBhvr>
                                        <p:cTn id="20" dur="500"/>
                                        <p:tgtEl>
                                          <p:spTgt spid="517123">
                                            <p:txEl>
                                              <p:pRg st="2" end="2"/>
                                            </p:txEl>
                                          </p:spTgt>
                                        </p:tgtEl>
                                      </p:cBhvr>
                                    </p:animEffect>
                                  </p:childTnLst>
                                </p:cTn>
                              </p:par>
                            </p:childTnLst>
                          </p:cTn>
                        </p:par>
                        <p:par>
                          <p:cTn id="21" fill="hold">
                            <p:stCondLst>
                              <p:cond delay="6000"/>
                            </p:stCondLst>
                            <p:childTnLst>
                              <p:par>
                                <p:cTn id="22" presetID="12" presetClass="entr" presetSubtype="4" fill="hold" grpId="0" nodeType="afterEffect">
                                  <p:stCondLst>
                                    <p:cond delay="3000"/>
                                  </p:stCondLst>
                                  <p:childTnLst>
                                    <p:set>
                                      <p:cBhvr>
                                        <p:cTn id="23" dur="1" fill="hold">
                                          <p:stCondLst>
                                            <p:cond delay="0"/>
                                          </p:stCondLst>
                                        </p:cTn>
                                        <p:tgtEl>
                                          <p:spTgt spid="517123">
                                            <p:txEl>
                                              <p:pRg st="3" end="3"/>
                                            </p:txEl>
                                          </p:spTgt>
                                        </p:tgtEl>
                                        <p:attrNameLst>
                                          <p:attrName>style.visibility</p:attrName>
                                        </p:attrNameLst>
                                      </p:cBhvr>
                                      <p:to>
                                        <p:strVal val="visible"/>
                                      </p:to>
                                    </p:set>
                                    <p:animEffect transition="in" filter="slide(fromBottom)">
                                      <p:cBhvr>
                                        <p:cTn id="24" dur="500"/>
                                        <p:tgtEl>
                                          <p:spTgt spid="51712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7122" grpId="0" autoUpdateAnimBg="0"/>
      <p:bldP spid="517123" grpId="0" build="p" autoUpdateAnimBg="0" advAuto="1000"/>
      <p:bldP spid="517124"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1298" name="Rectangle 2"/>
          <p:cNvSpPr>
            <a:spLocks noGrp="1" noChangeArrowheads="1"/>
          </p:cNvSpPr>
          <p:nvPr>
            <p:ph type="title"/>
          </p:nvPr>
        </p:nvSpPr>
        <p:spPr/>
        <p:txBody>
          <a:bodyPr/>
          <a:lstStyle/>
          <a:p>
            <a:r>
              <a:rPr lang="en-GB" dirty="0"/>
              <a:t>Course contents</a:t>
            </a:r>
          </a:p>
        </p:txBody>
      </p:sp>
      <p:sp>
        <p:nvSpPr>
          <p:cNvPr id="311299" name="Rectangle 3"/>
          <p:cNvSpPr>
            <a:spLocks noGrp="1" noChangeArrowheads="1"/>
          </p:cNvSpPr>
          <p:nvPr>
            <p:ph type="body" idx="1"/>
          </p:nvPr>
        </p:nvSpPr>
        <p:spPr>
          <a:xfrm>
            <a:off x="303213" y="1182688"/>
            <a:ext cx="8431212" cy="2957512"/>
          </a:xfrm>
          <a:noFill/>
        </p:spPr>
        <p:txBody>
          <a:bodyPr/>
          <a:lstStyle/>
          <a:p>
            <a:pPr marL="409575" indent="-409575">
              <a:spcAft>
                <a:spcPct val="75000"/>
              </a:spcAft>
              <a:buFontTx/>
              <a:buChar char="•"/>
            </a:pPr>
            <a:r>
              <a:rPr lang="en-GB" sz="2400" dirty="0"/>
              <a:t>Overview: </a:t>
            </a:r>
            <a:r>
              <a:rPr lang="en-GB" sz="2400" dirty="0" smtClean="0"/>
              <a:t>Repair Smith </a:t>
            </a:r>
            <a:endParaRPr lang="en-GB" sz="2400" dirty="0"/>
          </a:p>
          <a:p>
            <a:pPr marL="409575" indent="-409575">
              <a:spcAft>
                <a:spcPct val="75000"/>
              </a:spcAft>
              <a:buFontTx/>
              <a:buChar char="•"/>
            </a:pPr>
            <a:r>
              <a:rPr lang="en-GB" sz="2400" dirty="0" smtClean="0"/>
              <a:t>Market Trends </a:t>
            </a:r>
          </a:p>
          <a:p>
            <a:pPr marL="409575" indent="-409575">
              <a:spcAft>
                <a:spcPct val="75000"/>
              </a:spcAft>
              <a:buFontTx/>
              <a:buChar char="•"/>
            </a:pPr>
            <a:r>
              <a:rPr lang="en-US" sz="2400" dirty="0" smtClean="0"/>
              <a:t>Repair Smith’s Response </a:t>
            </a:r>
          </a:p>
          <a:p>
            <a:pPr marL="409575" indent="-409575">
              <a:spcAft>
                <a:spcPct val="75000"/>
              </a:spcAft>
              <a:buFontTx/>
              <a:buChar char="•"/>
            </a:pPr>
            <a:r>
              <a:rPr lang="en-US" sz="2400" dirty="0" smtClean="0"/>
              <a:t>Proposed Internet Marketing Campaign </a:t>
            </a:r>
            <a:endParaRPr lang="en-GB" sz="2400" dirty="0"/>
          </a:p>
        </p:txBody>
      </p:sp>
      <p:sp>
        <p:nvSpPr>
          <p:cNvPr id="311301" name="Rectangle 5"/>
          <p:cNvSpPr>
            <a:spLocks noChangeArrowheads="1"/>
          </p:cNvSpPr>
          <p:nvPr/>
        </p:nvSpPr>
        <p:spPr bwMode="auto">
          <a:xfrm>
            <a:off x="80963" y="4210050"/>
            <a:ext cx="8431212" cy="87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1"/>
          <a:lstStyle/>
          <a:p>
            <a:pPr>
              <a:spcAft>
                <a:spcPct val="0"/>
              </a:spcAft>
            </a:pPr>
            <a:endParaRPr lang="en-GB" dirty="0"/>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311299">
                                            <p:txEl>
                                              <p:pRg st="0" end="0"/>
                                            </p:txEl>
                                          </p:spTgt>
                                        </p:tgtEl>
                                        <p:attrNameLst>
                                          <p:attrName>style.visibility</p:attrName>
                                        </p:attrNameLst>
                                      </p:cBhvr>
                                      <p:to>
                                        <p:strVal val="visible"/>
                                      </p:to>
                                    </p:set>
                                    <p:animEffect transition="in" filter="slide(fromTop)">
                                      <p:cBhvr>
                                        <p:cTn id="7" dur="500"/>
                                        <p:tgtEl>
                                          <p:spTgt spid="3112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311299">
                                            <p:txEl>
                                              <p:pRg st="1" end="1"/>
                                            </p:txEl>
                                          </p:spTgt>
                                        </p:tgtEl>
                                        <p:attrNameLst>
                                          <p:attrName>style.visibility</p:attrName>
                                        </p:attrNameLst>
                                      </p:cBhvr>
                                      <p:to>
                                        <p:strVal val="visible"/>
                                      </p:to>
                                    </p:set>
                                    <p:animEffect transition="in" filter="slide(fromTop)">
                                      <p:cBhvr>
                                        <p:cTn id="12" dur="500"/>
                                        <p:tgtEl>
                                          <p:spTgt spid="3112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311299">
                                            <p:txEl>
                                              <p:pRg st="2" end="2"/>
                                            </p:txEl>
                                          </p:spTgt>
                                        </p:tgtEl>
                                        <p:attrNameLst>
                                          <p:attrName>style.visibility</p:attrName>
                                        </p:attrNameLst>
                                      </p:cBhvr>
                                      <p:to>
                                        <p:strVal val="visible"/>
                                      </p:to>
                                    </p:set>
                                    <p:animEffect transition="in" filter="slide(fromTop)">
                                      <p:cBhvr>
                                        <p:cTn id="17" dur="500"/>
                                        <p:tgtEl>
                                          <p:spTgt spid="31129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1" fill="hold" grpId="0" nodeType="clickEffect">
                                  <p:stCondLst>
                                    <p:cond delay="0"/>
                                  </p:stCondLst>
                                  <p:childTnLst>
                                    <p:set>
                                      <p:cBhvr>
                                        <p:cTn id="21" dur="1" fill="hold">
                                          <p:stCondLst>
                                            <p:cond delay="0"/>
                                          </p:stCondLst>
                                        </p:cTn>
                                        <p:tgtEl>
                                          <p:spTgt spid="311299">
                                            <p:txEl>
                                              <p:pRg st="3" end="3"/>
                                            </p:txEl>
                                          </p:spTgt>
                                        </p:tgtEl>
                                        <p:attrNameLst>
                                          <p:attrName>style.visibility</p:attrName>
                                        </p:attrNameLst>
                                      </p:cBhvr>
                                      <p:to>
                                        <p:strVal val="visible"/>
                                      </p:to>
                                    </p:set>
                                    <p:animEffect transition="in" filter="slide(fromTop)">
                                      <p:cBhvr>
                                        <p:cTn id="22" dur="500"/>
                                        <p:tgtEl>
                                          <p:spTgt spid="311299">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4" fill="hold" grpId="0" nodeType="clickEffect" nodePh="1">
                                  <p:stCondLst>
                                    <p:cond delay="0"/>
                                  </p:stCondLst>
                                  <p:endCondLst>
                                    <p:cond evt="begin" delay="0">
                                      <p:tn val="25"/>
                                    </p:cond>
                                  </p:endCondLst>
                                  <p:childTnLst>
                                    <p:set>
                                      <p:cBhvr>
                                        <p:cTn id="26" dur="1" fill="hold">
                                          <p:stCondLst>
                                            <p:cond delay="0"/>
                                          </p:stCondLst>
                                        </p:cTn>
                                        <p:tgtEl>
                                          <p:spTgt spid="311301"/>
                                        </p:tgtEl>
                                        <p:attrNameLst>
                                          <p:attrName>style.visibility</p:attrName>
                                        </p:attrNameLst>
                                      </p:cBhvr>
                                      <p:to>
                                        <p:strVal val="visible"/>
                                      </p:to>
                                    </p:set>
                                    <p:animEffect transition="in" filter="slide(fromBottom)">
                                      <p:cBhvr>
                                        <p:cTn id="27" dur="500"/>
                                        <p:tgtEl>
                                          <p:spTgt spid="311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299" grpId="0" build="p" autoUpdateAnimBg="0"/>
      <p:bldP spid="311301"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9426" name="Rectangle 2"/>
          <p:cNvSpPr>
            <a:spLocks noGrp="1" noChangeArrowheads="1"/>
          </p:cNvSpPr>
          <p:nvPr>
            <p:ph type="body" sz="half" idx="2"/>
          </p:nvPr>
        </p:nvSpPr>
        <p:spPr>
          <a:xfrm>
            <a:off x="4437089" y="1203325"/>
            <a:ext cx="4583086" cy="2136775"/>
          </a:xfrm>
        </p:spPr>
        <p:txBody>
          <a:bodyPr/>
          <a:lstStyle/>
          <a:p>
            <a:pPr>
              <a:spcAft>
                <a:spcPct val="75000"/>
              </a:spcAft>
              <a:buFont typeface="Arial" pitchFamily="34" charset="0"/>
              <a:buChar char="•"/>
            </a:pPr>
            <a:r>
              <a:rPr lang="en-US" sz="2400" dirty="0" smtClean="0"/>
              <a:t>Repair Smith is a mobile mechanic company </a:t>
            </a:r>
          </a:p>
          <a:p>
            <a:pPr>
              <a:spcAft>
                <a:spcPct val="75000"/>
              </a:spcAft>
              <a:buFont typeface="Arial" pitchFamily="34" charset="0"/>
              <a:buChar char="•"/>
            </a:pPr>
            <a:r>
              <a:rPr lang="en-US" sz="2400" dirty="0" smtClean="0"/>
              <a:t>Started with the aim of helping customers get mechanic services at their comfort area. </a:t>
            </a:r>
            <a:endParaRPr lang="en-GB" sz="2400" dirty="0"/>
          </a:p>
        </p:txBody>
      </p:sp>
      <p:sp>
        <p:nvSpPr>
          <p:cNvPr id="359427" name="Rectangle 3"/>
          <p:cNvSpPr>
            <a:spLocks noGrp="1" noChangeArrowheads="1"/>
          </p:cNvSpPr>
          <p:nvPr>
            <p:ph type="title"/>
          </p:nvPr>
        </p:nvSpPr>
        <p:spPr>
          <a:xfrm>
            <a:off x="292100" y="96838"/>
            <a:ext cx="8229600" cy="609600"/>
          </a:xfrm>
        </p:spPr>
        <p:txBody>
          <a:bodyPr/>
          <a:lstStyle/>
          <a:p>
            <a:r>
              <a:rPr lang="en-GB" dirty="0"/>
              <a:t>Overview: </a:t>
            </a:r>
            <a:r>
              <a:rPr lang="en-GB" dirty="0" smtClean="0"/>
              <a:t>Repair Smith </a:t>
            </a:r>
            <a:endParaRPr lang="en-GB" dirty="0"/>
          </a:p>
        </p:txBody>
      </p:sp>
      <p:sp>
        <p:nvSpPr>
          <p:cNvPr id="359429" name="Rectangle 5"/>
          <p:cNvSpPr>
            <a:spLocks noChangeArrowheads="1"/>
          </p:cNvSpPr>
          <p:nvPr/>
        </p:nvSpPr>
        <p:spPr bwMode="auto">
          <a:xfrm>
            <a:off x="4467069" y="3867462"/>
            <a:ext cx="4256244" cy="19787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dirty="0" smtClean="0"/>
              <a:t>This is a new way to repair customers’ cars without visiting the mechanic shop</a:t>
            </a:r>
          </a:p>
          <a:p>
            <a:r>
              <a:rPr lang="en-US" dirty="0" smtClean="0"/>
              <a:t>It providers customers with the ultimate convenience</a:t>
            </a:r>
            <a:endParaRPr lang="en-GB" dirty="0"/>
          </a:p>
        </p:txBody>
      </p:sp>
      <p:pic>
        <p:nvPicPr>
          <p:cNvPr id="359436" name="Picture 12" descr="Chart Wizard op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375" y="2038350"/>
            <a:ext cx="2886075" cy="229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ontent Placeholder 1"/>
          <p:cNvSpPr>
            <a:spLocks noGrp="1"/>
          </p:cNvSpPr>
          <p:nvPr>
            <p:ph sz="half" idx="1"/>
          </p:nvPr>
        </p:nvSpPr>
        <p:spPr>
          <a:xfrm>
            <a:off x="350838" y="914400"/>
            <a:ext cx="3981319" cy="5029200"/>
          </a:xfrm>
          <a:blipFill dpi="0" rotWithShape="1">
            <a:blip r:embed="rId4">
              <a:extLst>
                <a:ext uri="{28A0092B-C50C-407E-A947-70E740481C1C}">
                  <a14:useLocalDpi xmlns:a14="http://schemas.microsoft.com/office/drawing/2010/main" val="0"/>
                </a:ext>
              </a:extLst>
            </a:blip>
            <a:srcRect/>
            <a:stretch>
              <a:fillRect/>
            </a:stretch>
          </a:blipFill>
        </p:spPr>
        <p:txBody>
          <a:bodyPr/>
          <a:lstStyle/>
          <a:p>
            <a:endParaRPr lang="en-GB" dirty="0"/>
          </a:p>
        </p:txBody>
      </p:sp>
      <p:sp>
        <p:nvSpPr>
          <p:cNvPr id="10" name="Footer Placeholder 4"/>
          <p:cNvSpPr>
            <a:spLocks noGrp="1"/>
          </p:cNvSpPr>
          <p:nvPr>
            <p:ph type="ftr" sz="quarter" idx="11"/>
          </p:nvPr>
        </p:nvSpPr>
        <p:spPr>
          <a:xfrm>
            <a:off x="254832" y="5846164"/>
            <a:ext cx="2073900" cy="371319"/>
          </a:xfrm>
        </p:spPr>
        <p:txBody>
          <a:bodyPr/>
          <a:lstStyle/>
          <a:p>
            <a:r>
              <a:rPr lang="en-US" i="1" dirty="0" err="1" smtClean="0"/>
              <a:t>Crino</a:t>
            </a:r>
            <a:r>
              <a:rPr lang="en-US" i="1" dirty="0" smtClean="0"/>
              <a:t>, 2020</a:t>
            </a:r>
            <a:endParaRPr lang="en-GB" i="1" dirty="0"/>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359426">
                                            <p:txEl>
                                              <p:pRg st="0" end="0"/>
                                            </p:txEl>
                                          </p:spTgt>
                                        </p:tgtEl>
                                        <p:attrNameLst>
                                          <p:attrName>style.visibility</p:attrName>
                                        </p:attrNameLst>
                                      </p:cBhvr>
                                      <p:to>
                                        <p:strVal val="visible"/>
                                      </p:to>
                                    </p:set>
                                    <p:animEffect transition="in" filter="slide(fromTop)">
                                      <p:cBhvr>
                                        <p:cTn id="7" dur="500"/>
                                        <p:tgtEl>
                                          <p:spTgt spid="359426">
                                            <p:txEl>
                                              <p:pRg st="0" end="0"/>
                                            </p:txEl>
                                          </p:spTgt>
                                        </p:tgtEl>
                                      </p:cBhvr>
                                    </p:animEffect>
                                  </p:childTnLst>
                                </p:cTn>
                              </p:par>
                            </p:childTnLst>
                          </p:cTn>
                        </p:par>
                        <p:par>
                          <p:cTn id="8" fill="hold">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359426">
                                            <p:txEl>
                                              <p:pRg st="1" end="1"/>
                                            </p:txEl>
                                          </p:spTgt>
                                        </p:tgtEl>
                                        <p:attrNameLst>
                                          <p:attrName>style.visibility</p:attrName>
                                        </p:attrNameLst>
                                      </p:cBhvr>
                                      <p:to>
                                        <p:strVal val="visible"/>
                                      </p:to>
                                    </p:set>
                                    <p:animEffect transition="in" filter="slide(fromTop)">
                                      <p:cBhvr>
                                        <p:cTn id="11" dur="500"/>
                                        <p:tgtEl>
                                          <p:spTgt spid="359426">
                                            <p:txEl>
                                              <p:pRg st="1" end="1"/>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2" presetClass="entr" presetSubtype="8" fill="hold" grpId="0" nodeType="clickEffect">
                                  <p:stCondLst>
                                    <p:cond delay="0"/>
                                  </p:stCondLst>
                                  <p:childTnLst>
                                    <p:set>
                                      <p:cBhvr>
                                        <p:cTn id="15" dur="1" fill="hold">
                                          <p:stCondLst>
                                            <p:cond delay="0"/>
                                          </p:stCondLst>
                                        </p:cTn>
                                        <p:tgtEl>
                                          <p:spTgt spid="359429"/>
                                        </p:tgtEl>
                                        <p:attrNameLst>
                                          <p:attrName>style.visibility</p:attrName>
                                        </p:attrNameLst>
                                      </p:cBhvr>
                                      <p:to>
                                        <p:strVal val="visible"/>
                                      </p:to>
                                    </p:set>
                                    <p:animEffect transition="in" filter="slide(fromLeft)">
                                      <p:cBhvr>
                                        <p:cTn id="16" dur="500"/>
                                        <p:tgtEl>
                                          <p:spTgt spid="359429"/>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2" presetClass="entr" presetSubtype="4" fill="hold" nodeType="clickEffect">
                                  <p:stCondLst>
                                    <p:cond delay="0"/>
                                  </p:stCondLst>
                                  <p:childTnLst>
                                    <p:set>
                                      <p:cBhvr>
                                        <p:cTn id="20" dur="1" fill="hold">
                                          <p:stCondLst>
                                            <p:cond delay="0"/>
                                          </p:stCondLst>
                                        </p:cTn>
                                        <p:tgtEl>
                                          <p:spTgt spid="359436"/>
                                        </p:tgtEl>
                                        <p:attrNameLst>
                                          <p:attrName>style.visibility</p:attrName>
                                        </p:attrNameLst>
                                      </p:cBhvr>
                                      <p:to>
                                        <p:strVal val="visible"/>
                                      </p:to>
                                    </p:set>
                                    <p:animEffect transition="in" filter="slide(fromBottom)">
                                      <p:cBhvr>
                                        <p:cTn id="21" dur="500"/>
                                        <p:tgtEl>
                                          <p:spTgt spid="359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9426" grpId="0" build="p" autoUpdateAnimBg="0" advAuto="0"/>
      <p:bldP spid="359429"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dirty="0" smtClean="0"/>
              <a:t>Market Trends </a:t>
            </a:r>
            <a:endParaRPr lang="en-GB" dirty="0"/>
          </a:p>
        </p:txBody>
      </p:sp>
      <p:sp>
        <p:nvSpPr>
          <p:cNvPr id="19459" name="Rectangle 3"/>
          <p:cNvSpPr>
            <a:spLocks noGrp="1" noChangeArrowheads="1"/>
          </p:cNvSpPr>
          <p:nvPr>
            <p:ph type="body" idx="1"/>
          </p:nvPr>
        </p:nvSpPr>
        <p:spPr>
          <a:xfrm>
            <a:off x="323850" y="1201738"/>
            <a:ext cx="8431213" cy="2924175"/>
          </a:xfrm>
        </p:spPr>
        <p:txBody>
          <a:bodyPr/>
          <a:lstStyle/>
          <a:p>
            <a:pPr>
              <a:spcAft>
                <a:spcPct val="75000"/>
              </a:spcAft>
              <a:buFontTx/>
              <a:buChar char="•"/>
            </a:pPr>
            <a:r>
              <a:rPr lang="en-US" sz="2400" dirty="0" smtClean="0"/>
              <a:t>Mechanic business environment is changing </a:t>
            </a:r>
          </a:p>
          <a:p>
            <a:pPr>
              <a:spcAft>
                <a:spcPct val="75000"/>
              </a:spcAft>
              <a:buFontTx/>
              <a:buChar char="•"/>
            </a:pPr>
            <a:r>
              <a:rPr lang="en-US" sz="2400" dirty="0" smtClean="0"/>
              <a:t>The changes are created by technology </a:t>
            </a:r>
          </a:p>
          <a:p>
            <a:pPr>
              <a:spcAft>
                <a:spcPct val="75000"/>
              </a:spcAft>
              <a:buFontTx/>
              <a:buChar char="•"/>
            </a:pPr>
            <a:r>
              <a:rPr lang="en-US" sz="2400" dirty="0" smtClean="0"/>
              <a:t>The internet makes it possible for businesses to interact with customers easily</a:t>
            </a:r>
          </a:p>
          <a:p>
            <a:pPr>
              <a:spcAft>
                <a:spcPct val="75000"/>
              </a:spcAft>
              <a:buFontTx/>
              <a:buChar char="•"/>
            </a:pPr>
            <a:r>
              <a:rPr lang="en-US" sz="2400" dirty="0" smtClean="0"/>
              <a:t>Business are looking for customers where they are </a:t>
            </a:r>
            <a:endParaRPr lang="en-GB" sz="2400" dirty="0" smtClean="0"/>
          </a:p>
          <a:p>
            <a:pPr>
              <a:spcAft>
                <a:spcPct val="75000"/>
              </a:spcAft>
              <a:buFontTx/>
              <a:buChar char="•"/>
            </a:pPr>
            <a:r>
              <a:rPr lang="en-US" sz="2400" dirty="0" smtClean="0"/>
              <a:t>The internet is providing elegant solutions to stressful situations</a:t>
            </a:r>
          </a:p>
          <a:p>
            <a:pPr>
              <a:spcAft>
                <a:spcPct val="75000"/>
              </a:spcAft>
              <a:buFontTx/>
              <a:buChar char="•"/>
            </a:pPr>
            <a:r>
              <a:rPr lang="en-US" sz="2400" dirty="0" smtClean="0"/>
              <a:t>Business respond to customers’ needs</a:t>
            </a: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Effect transition="in" filter="slide(fromTop)">
                                      <p:cBhvr>
                                        <p:cTn id="7" dur="500"/>
                                        <p:tgtEl>
                                          <p:spTgt spid="194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19459">
                                            <p:txEl>
                                              <p:pRg st="1" end="1"/>
                                            </p:txEl>
                                          </p:spTgt>
                                        </p:tgtEl>
                                        <p:attrNameLst>
                                          <p:attrName>style.visibility</p:attrName>
                                        </p:attrNameLst>
                                      </p:cBhvr>
                                      <p:to>
                                        <p:strVal val="visible"/>
                                      </p:to>
                                    </p:set>
                                    <p:animEffect transition="in" filter="slide(fromTop)">
                                      <p:cBhvr>
                                        <p:cTn id="12" dur="500"/>
                                        <p:tgtEl>
                                          <p:spTgt spid="194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19459">
                                            <p:txEl>
                                              <p:pRg st="2" end="2"/>
                                            </p:txEl>
                                          </p:spTgt>
                                        </p:tgtEl>
                                        <p:attrNameLst>
                                          <p:attrName>style.visibility</p:attrName>
                                        </p:attrNameLst>
                                      </p:cBhvr>
                                      <p:to>
                                        <p:strVal val="visible"/>
                                      </p:to>
                                    </p:set>
                                    <p:animEffect transition="in" filter="slide(fromTop)">
                                      <p:cBhvr>
                                        <p:cTn id="17" dur="500"/>
                                        <p:tgtEl>
                                          <p:spTgt spid="1945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1" fill="hold" grpId="0" nodeType="clickEffect">
                                  <p:stCondLst>
                                    <p:cond delay="0"/>
                                  </p:stCondLst>
                                  <p:childTnLst>
                                    <p:set>
                                      <p:cBhvr>
                                        <p:cTn id="21" dur="1" fill="hold">
                                          <p:stCondLst>
                                            <p:cond delay="0"/>
                                          </p:stCondLst>
                                        </p:cTn>
                                        <p:tgtEl>
                                          <p:spTgt spid="19459">
                                            <p:txEl>
                                              <p:pRg st="3" end="3"/>
                                            </p:txEl>
                                          </p:spTgt>
                                        </p:tgtEl>
                                        <p:attrNameLst>
                                          <p:attrName>style.visibility</p:attrName>
                                        </p:attrNameLst>
                                      </p:cBhvr>
                                      <p:to>
                                        <p:strVal val="visible"/>
                                      </p:to>
                                    </p:set>
                                    <p:animEffect transition="in" filter="slide(fromTop)">
                                      <p:cBhvr>
                                        <p:cTn id="22" dur="500"/>
                                        <p:tgtEl>
                                          <p:spTgt spid="1945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grpId="0" nodeType="clickEffect">
                                  <p:stCondLst>
                                    <p:cond delay="0"/>
                                  </p:stCondLst>
                                  <p:childTnLst>
                                    <p:set>
                                      <p:cBhvr>
                                        <p:cTn id="26" dur="1" fill="hold">
                                          <p:stCondLst>
                                            <p:cond delay="0"/>
                                          </p:stCondLst>
                                        </p:cTn>
                                        <p:tgtEl>
                                          <p:spTgt spid="19459">
                                            <p:txEl>
                                              <p:pRg st="4" end="4"/>
                                            </p:txEl>
                                          </p:spTgt>
                                        </p:tgtEl>
                                        <p:attrNameLst>
                                          <p:attrName>style.visibility</p:attrName>
                                        </p:attrNameLst>
                                      </p:cBhvr>
                                      <p:to>
                                        <p:strVal val="visible"/>
                                      </p:to>
                                    </p:set>
                                    <p:animEffect transition="in" filter="slide(fromTop)">
                                      <p:cBhvr>
                                        <p:cTn id="27" dur="500"/>
                                        <p:tgtEl>
                                          <p:spTgt spid="1945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1" fill="hold" grpId="0" nodeType="clickEffect">
                                  <p:stCondLst>
                                    <p:cond delay="0"/>
                                  </p:stCondLst>
                                  <p:childTnLst>
                                    <p:set>
                                      <p:cBhvr>
                                        <p:cTn id="31" dur="1" fill="hold">
                                          <p:stCondLst>
                                            <p:cond delay="0"/>
                                          </p:stCondLst>
                                        </p:cTn>
                                        <p:tgtEl>
                                          <p:spTgt spid="19459">
                                            <p:txEl>
                                              <p:pRg st="5" end="5"/>
                                            </p:txEl>
                                          </p:spTgt>
                                        </p:tgtEl>
                                        <p:attrNameLst>
                                          <p:attrName>style.visibility</p:attrName>
                                        </p:attrNameLst>
                                      </p:cBhvr>
                                      <p:to>
                                        <p:strVal val="visible"/>
                                      </p:to>
                                    </p:set>
                                    <p:animEffect transition="in" filter="slide(fromTop)">
                                      <p:cBhvr>
                                        <p:cTn id="32" dur="500"/>
                                        <p:tgtEl>
                                          <p:spTgt spid="1945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1474" name="Rectangle 2"/>
          <p:cNvSpPr>
            <a:spLocks noGrp="1" noChangeArrowheads="1"/>
          </p:cNvSpPr>
          <p:nvPr>
            <p:ph type="title"/>
          </p:nvPr>
        </p:nvSpPr>
        <p:spPr>
          <a:xfrm>
            <a:off x="295274" y="85725"/>
            <a:ext cx="8653853" cy="609600"/>
          </a:xfrm>
        </p:spPr>
        <p:txBody>
          <a:bodyPr/>
          <a:lstStyle/>
          <a:p>
            <a:r>
              <a:rPr lang="en-US" dirty="0" smtClean="0"/>
              <a:t>Responding to Market Trends </a:t>
            </a:r>
            <a:endParaRPr lang="en-GB" dirty="0"/>
          </a:p>
        </p:txBody>
      </p:sp>
      <p:sp>
        <p:nvSpPr>
          <p:cNvPr id="361475" name="Rectangle 3"/>
          <p:cNvSpPr>
            <a:spLocks noGrp="1" noChangeArrowheads="1"/>
          </p:cNvSpPr>
          <p:nvPr>
            <p:ph type="body" sz="half" idx="2"/>
          </p:nvPr>
        </p:nvSpPr>
        <p:spPr>
          <a:xfrm>
            <a:off x="3352800" y="914400"/>
            <a:ext cx="5238750" cy="3321050"/>
          </a:xfrm>
        </p:spPr>
        <p:txBody>
          <a:bodyPr/>
          <a:lstStyle/>
          <a:p>
            <a:pPr>
              <a:spcAft>
                <a:spcPct val="75000"/>
              </a:spcAft>
              <a:buFont typeface="Arial" pitchFamily="34" charset="0"/>
              <a:buChar char="•"/>
            </a:pPr>
            <a:r>
              <a:rPr lang="en-US" sz="2400" dirty="0" smtClean="0"/>
              <a:t>Taking the car to a mechanic’s shop is increasing becoming a problem for many customers</a:t>
            </a:r>
          </a:p>
          <a:p>
            <a:pPr>
              <a:spcAft>
                <a:spcPct val="75000"/>
              </a:spcAft>
              <a:buFont typeface="Arial" pitchFamily="34" charset="0"/>
              <a:buChar char="•"/>
            </a:pPr>
            <a:r>
              <a:rPr lang="en-US" sz="2400" dirty="0" smtClean="0"/>
              <a:t>At Repair Smith, the internet presents a solution to this challenge </a:t>
            </a:r>
          </a:p>
          <a:p>
            <a:pPr>
              <a:spcAft>
                <a:spcPct val="75000"/>
              </a:spcAft>
              <a:buFont typeface="Arial" pitchFamily="34" charset="0"/>
              <a:buChar char="•"/>
            </a:pPr>
            <a:r>
              <a:rPr lang="en-US" sz="2400" dirty="0" smtClean="0"/>
              <a:t>The waiting period at the mechanic’s shop is no longer a problem</a:t>
            </a:r>
          </a:p>
          <a:p>
            <a:pPr>
              <a:spcAft>
                <a:spcPct val="75000"/>
              </a:spcAft>
              <a:buFont typeface="Arial" pitchFamily="34" charset="0"/>
              <a:buChar char="•"/>
            </a:pPr>
            <a:r>
              <a:rPr lang="en-US" sz="2400" dirty="0" smtClean="0"/>
              <a:t>Customers book for a car repair online</a:t>
            </a:r>
            <a:endParaRPr lang="en-GB" sz="2400" dirty="0"/>
          </a:p>
        </p:txBody>
      </p:sp>
      <p:sp>
        <p:nvSpPr>
          <p:cNvPr id="361478" name="Text Box 6"/>
          <p:cNvSpPr txBox="1">
            <a:spLocks noChangeArrowheads="1"/>
          </p:cNvSpPr>
          <p:nvPr/>
        </p:nvSpPr>
        <p:spPr bwMode="auto">
          <a:xfrm>
            <a:off x="309563" y="4235450"/>
            <a:ext cx="304323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spcAft>
                <a:spcPct val="0"/>
              </a:spcAft>
            </a:pPr>
            <a:r>
              <a:rPr lang="en-US" sz="2000" dirty="0" smtClean="0">
                <a:solidFill>
                  <a:srgbClr val="FFFFCC"/>
                </a:solidFill>
              </a:rPr>
              <a:t>www.repairsmith.com</a:t>
            </a:r>
            <a:endParaRPr lang="en-GB" sz="2000" dirty="0">
              <a:solidFill>
                <a:srgbClr val="FFFFCC"/>
              </a:solidFill>
            </a:endParaRPr>
          </a:p>
        </p:txBody>
      </p:sp>
      <p:pic>
        <p:nvPicPr>
          <p:cNvPr id="361481" name="Picture 9"/>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a:xfrm>
            <a:off x="361950" y="839449"/>
            <a:ext cx="2879725" cy="3507699"/>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nodeType="afterEffect">
                                  <p:stCondLst>
                                    <p:cond delay="0"/>
                                  </p:stCondLst>
                                  <p:childTnLst>
                                    <p:set>
                                      <p:cBhvr>
                                        <p:cTn id="6" dur="1" fill="hold">
                                          <p:stCondLst>
                                            <p:cond delay="0"/>
                                          </p:stCondLst>
                                        </p:cTn>
                                        <p:tgtEl>
                                          <p:spTgt spid="361481"/>
                                        </p:tgtEl>
                                        <p:attrNameLst>
                                          <p:attrName>style.visibility</p:attrName>
                                        </p:attrNameLst>
                                      </p:cBhvr>
                                      <p:to>
                                        <p:strVal val="visible"/>
                                      </p:to>
                                    </p:set>
                                    <p:animEffect transition="in" filter="slide(fromTop)">
                                      <p:cBhvr>
                                        <p:cTn id="7" dur="500"/>
                                        <p:tgtEl>
                                          <p:spTgt spid="361481"/>
                                        </p:tgtEl>
                                      </p:cBhvr>
                                    </p:animEffect>
                                  </p:childTnLst>
                                </p:cTn>
                              </p:par>
                            </p:childTnLst>
                          </p:cTn>
                        </p:par>
                        <p:par>
                          <p:cTn id="8" fill="hold" nodeType="afterGroup">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361478"/>
                                        </p:tgtEl>
                                        <p:attrNameLst>
                                          <p:attrName>style.visibility</p:attrName>
                                        </p:attrNameLst>
                                      </p:cBhvr>
                                      <p:to>
                                        <p:strVal val="visible"/>
                                      </p:to>
                                    </p:set>
                                    <p:animEffect transition="in" filter="slide(fromTop)">
                                      <p:cBhvr>
                                        <p:cTn id="11" dur="500"/>
                                        <p:tgtEl>
                                          <p:spTgt spid="361478"/>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2" presetClass="entr" presetSubtype="8" fill="hold" grpId="0" nodeType="clickEffect">
                                  <p:stCondLst>
                                    <p:cond delay="0"/>
                                  </p:stCondLst>
                                  <p:childTnLst>
                                    <p:set>
                                      <p:cBhvr>
                                        <p:cTn id="15" dur="1" fill="hold">
                                          <p:stCondLst>
                                            <p:cond delay="0"/>
                                          </p:stCondLst>
                                        </p:cTn>
                                        <p:tgtEl>
                                          <p:spTgt spid="361475">
                                            <p:txEl>
                                              <p:pRg st="0" end="0"/>
                                            </p:txEl>
                                          </p:spTgt>
                                        </p:tgtEl>
                                        <p:attrNameLst>
                                          <p:attrName>style.visibility</p:attrName>
                                        </p:attrNameLst>
                                      </p:cBhvr>
                                      <p:to>
                                        <p:strVal val="visible"/>
                                      </p:to>
                                    </p:set>
                                    <p:animEffect transition="in" filter="slide(fromLeft)">
                                      <p:cBhvr>
                                        <p:cTn id="16" dur="500"/>
                                        <p:tgtEl>
                                          <p:spTgt spid="36147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grpId="0" nodeType="clickEffect">
                                  <p:stCondLst>
                                    <p:cond delay="0"/>
                                  </p:stCondLst>
                                  <p:childTnLst>
                                    <p:set>
                                      <p:cBhvr>
                                        <p:cTn id="20" dur="1" fill="hold">
                                          <p:stCondLst>
                                            <p:cond delay="0"/>
                                          </p:stCondLst>
                                        </p:cTn>
                                        <p:tgtEl>
                                          <p:spTgt spid="361475">
                                            <p:txEl>
                                              <p:pRg st="1" end="1"/>
                                            </p:txEl>
                                          </p:spTgt>
                                        </p:tgtEl>
                                        <p:attrNameLst>
                                          <p:attrName>style.visibility</p:attrName>
                                        </p:attrNameLst>
                                      </p:cBhvr>
                                      <p:to>
                                        <p:strVal val="visible"/>
                                      </p:to>
                                    </p:set>
                                    <p:animEffect transition="in" filter="slide(fromLeft)">
                                      <p:cBhvr>
                                        <p:cTn id="21" dur="500"/>
                                        <p:tgtEl>
                                          <p:spTgt spid="361475">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8" fill="hold" grpId="0" nodeType="clickEffect">
                                  <p:stCondLst>
                                    <p:cond delay="0"/>
                                  </p:stCondLst>
                                  <p:childTnLst>
                                    <p:set>
                                      <p:cBhvr>
                                        <p:cTn id="25" dur="1" fill="hold">
                                          <p:stCondLst>
                                            <p:cond delay="0"/>
                                          </p:stCondLst>
                                        </p:cTn>
                                        <p:tgtEl>
                                          <p:spTgt spid="361475">
                                            <p:txEl>
                                              <p:pRg st="2" end="2"/>
                                            </p:txEl>
                                          </p:spTgt>
                                        </p:tgtEl>
                                        <p:attrNameLst>
                                          <p:attrName>style.visibility</p:attrName>
                                        </p:attrNameLst>
                                      </p:cBhvr>
                                      <p:to>
                                        <p:strVal val="visible"/>
                                      </p:to>
                                    </p:set>
                                    <p:animEffect transition="in" filter="slide(fromLeft)">
                                      <p:cBhvr>
                                        <p:cTn id="26" dur="500"/>
                                        <p:tgtEl>
                                          <p:spTgt spid="361475">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8" fill="hold" grpId="0" nodeType="clickEffect">
                                  <p:stCondLst>
                                    <p:cond delay="0"/>
                                  </p:stCondLst>
                                  <p:childTnLst>
                                    <p:set>
                                      <p:cBhvr>
                                        <p:cTn id="30" dur="1" fill="hold">
                                          <p:stCondLst>
                                            <p:cond delay="0"/>
                                          </p:stCondLst>
                                        </p:cTn>
                                        <p:tgtEl>
                                          <p:spTgt spid="361475">
                                            <p:txEl>
                                              <p:pRg st="3" end="3"/>
                                            </p:txEl>
                                          </p:spTgt>
                                        </p:tgtEl>
                                        <p:attrNameLst>
                                          <p:attrName>style.visibility</p:attrName>
                                        </p:attrNameLst>
                                      </p:cBhvr>
                                      <p:to>
                                        <p:strVal val="visible"/>
                                      </p:to>
                                    </p:set>
                                    <p:animEffect transition="in" filter="slide(fromLeft)">
                                      <p:cBhvr>
                                        <p:cTn id="31" dur="500"/>
                                        <p:tgtEl>
                                          <p:spTgt spid="36147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1475" grpId="0" build="p" autoUpdateAnimBg="0"/>
      <p:bldP spid="361478"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285750" y="90488"/>
            <a:ext cx="8229600" cy="609600"/>
          </a:xfrm>
        </p:spPr>
        <p:txBody>
          <a:bodyPr/>
          <a:lstStyle/>
          <a:p>
            <a:r>
              <a:rPr lang="en-US" dirty="0" smtClean="0"/>
              <a:t>Proposed Internet Marketing Campaign </a:t>
            </a:r>
            <a:endParaRPr lang="en-GB" dirty="0"/>
          </a:p>
        </p:txBody>
      </p:sp>
      <p:sp>
        <p:nvSpPr>
          <p:cNvPr id="46083" name="Rectangle 3"/>
          <p:cNvSpPr>
            <a:spLocks noGrp="1" noChangeArrowheads="1"/>
          </p:cNvSpPr>
          <p:nvPr>
            <p:ph type="body" sz="half" idx="2"/>
          </p:nvPr>
        </p:nvSpPr>
        <p:spPr>
          <a:xfrm>
            <a:off x="3576638" y="1187450"/>
            <a:ext cx="5162550" cy="2078038"/>
          </a:xfrm>
        </p:spPr>
        <p:txBody>
          <a:bodyPr/>
          <a:lstStyle/>
          <a:p>
            <a:pPr>
              <a:spcAft>
                <a:spcPct val="75000"/>
              </a:spcAft>
              <a:buFont typeface="Arial" pitchFamily="34" charset="0"/>
              <a:buChar char="•"/>
            </a:pPr>
            <a:r>
              <a:rPr lang="en-US" sz="2400" dirty="0" smtClean="0"/>
              <a:t>Repair Smith is proposing to create a video blog and article blog </a:t>
            </a:r>
          </a:p>
          <a:p>
            <a:pPr>
              <a:spcAft>
                <a:spcPct val="75000"/>
              </a:spcAft>
              <a:buFont typeface="Arial" pitchFamily="34" charset="0"/>
              <a:buChar char="•"/>
            </a:pPr>
            <a:r>
              <a:rPr lang="en-US" sz="2400" dirty="0" smtClean="0"/>
              <a:t>These two platforms will the company with the write ups on basic car-to-dos </a:t>
            </a:r>
          </a:p>
          <a:p>
            <a:pPr>
              <a:spcAft>
                <a:spcPct val="75000"/>
              </a:spcAft>
              <a:buFont typeface="Arial" pitchFamily="34" charset="0"/>
              <a:buChar char="•"/>
            </a:pPr>
            <a:r>
              <a:rPr lang="en-US" sz="2400" dirty="0" smtClean="0"/>
              <a:t>Basic services include oil change, change tire, replacing battery, and replace fuel pump</a:t>
            </a:r>
          </a:p>
          <a:p>
            <a:pPr>
              <a:spcAft>
                <a:spcPct val="75000"/>
              </a:spcAft>
              <a:buFont typeface="Arial" pitchFamily="34" charset="0"/>
              <a:buChar char="•"/>
            </a:pPr>
            <a:r>
              <a:rPr lang="en-US" sz="2400" dirty="0" smtClean="0"/>
              <a:t>This will help retain customers</a:t>
            </a:r>
            <a:endParaRPr lang="en-GB" sz="2400" dirty="0"/>
          </a:p>
        </p:txBody>
      </p:sp>
      <p:sp>
        <p:nvSpPr>
          <p:cNvPr id="46086" name="Text Box 6"/>
          <p:cNvSpPr txBox="1">
            <a:spLocks noChangeArrowheads="1"/>
          </p:cNvSpPr>
          <p:nvPr/>
        </p:nvSpPr>
        <p:spPr bwMode="auto">
          <a:xfrm>
            <a:off x="0" y="5749456"/>
            <a:ext cx="30432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spcAft>
                <a:spcPct val="0"/>
              </a:spcAft>
            </a:pPr>
            <a:r>
              <a:rPr lang="en-US" sz="2000" dirty="0" smtClean="0">
                <a:solidFill>
                  <a:srgbClr val="FFFFCC"/>
                </a:solidFill>
              </a:rPr>
              <a:t>www.yelp.com</a:t>
            </a:r>
            <a:endParaRPr lang="en-GB" sz="2000" dirty="0">
              <a:solidFill>
                <a:srgbClr val="FFFFCC"/>
              </a:solidFill>
            </a:endParaRPr>
          </a:p>
        </p:txBody>
      </p:sp>
      <p:pic>
        <p:nvPicPr>
          <p:cNvPr id="46106" name="Picture 26"/>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a:xfrm>
            <a:off x="2289" y="734518"/>
            <a:ext cx="3595350" cy="50149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nodeType="afterEffect">
                                  <p:stCondLst>
                                    <p:cond delay="0"/>
                                  </p:stCondLst>
                                  <p:childTnLst>
                                    <p:set>
                                      <p:cBhvr>
                                        <p:cTn id="6" dur="1" fill="hold">
                                          <p:stCondLst>
                                            <p:cond delay="0"/>
                                          </p:stCondLst>
                                        </p:cTn>
                                        <p:tgtEl>
                                          <p:spTgt spid="46106"/>
                                        </p:tgtEl>
                                        <p:attrNameLst>
                                          <p:attrName>style.visibility</p:attrName>
                                        </p:attrNameLst>
                                      </p:cBhvr>
                                      <p:to>
                                        <p:strVal val="visible"/>
                                      </p:to>
                                    </p:set>
                                    <p:animEffect transition="in" filter="slide(fromTop)">
                                      <p:cBhvr>
                                        <p:cTn id="7" dur="500"/>
                                        <p:tgtEl>
                                          <p:spTgt spid="46106"/>
                                        </p:tgtEl>
                                      </p:cBhvr>
                                    </p:animEffect>
                                  </p:childTnLst>
                                </p:cTn>
                              </p:par>
                            </p:childTnLst>
                          </p:cTn>
                        </p:par>
                        <p:par>
                          <p:cTn id="8" fill="hold" nodeType="afterGroup">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46086"/>
                                        </p:tgtEl>
                                        <p:attrNameLst>
                                          <p:attrName>style.visibility</p:attrName>
                                        </p:attrNameLst>
                                      </p:cBhvr>
                                      <p:to>
                                        <p:strVal val="visible"/>
                                      </p:to>
                                    </p:set>
                                    <p:animEffect transition="in" filter="slide(fromTop)">
                                      <p:cBhvr>
                                        <p:cTn id="11" dur="500"/>
                                        <p:tgtEl>
                                          <p:spTgt spid="46086"/>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2" presetClass="entr" presetSubtype="8" fill="hold" grpId="0" nodeType="clickEffect">
                                  <p:stCondLst>
                                    <p:cond delay="0"/>
                                  </p:stCondLst>
                                  <p:childTnLst>
                                    <p:set>
                                      <p:cBhvr>
                                        <p:cTn id="15" dur="1" fill="hold">
                                          <p:stCondLst>
                                            <p:cond delay="0"/>
                                          </p:stCondLst>
                                        </p:cTn>
                                        <p:tgtEl>
                                          <p:spTgt spid="46083">
                                            <p:txEl>
                                              <p:pRg st="0" end="0"/>
                                            </p:txEl>
                                          </p:spTgt>
                                        </p:tgtEl>
                                        <p:attrNameLst>
                                          <p:attrName>style.visibility</p:attrName>
                                        </p:attrNameLst>
                                      </p:cBhvr>
                                      <p:to>
                                        <p:strVal val="visible"/>
                                      </p:to>
                                    </p:set>
                                    <p:animEffect transition="in" filter="slide(fromLeft)">
                                      <p:cBhvr>
                                        <p:cTn id="16" dur="500"/>
                                        <p:tgtEl>
                                          <p:spTgt spid="4608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grpId="0" nodeType="clickEffect">
                                  <p:stCondLst>
                                    <p:cond delay="0"/>
                                  </p:stCondLst>
                                  <p:childTnLst>
                                    <p:set>
                                      <p:cBhvr>
                                        <p:cTn id="20" dur="1" fill="hold">
                                          <p:stCondLst>
                                            <p:cond delay="0"/>
                                          </p:stCondLst>
                                        </p:cTn>
                                        <p:tgtEl>
                                          <p:spTgt spid="46083">
                                            <p:txEl>
                                              <p:pRg st="1" end="1"/>
                                            </p:txEl>
                                          </p:spTgt>
                                        </p:tgtEl>
                                        <p:attrNameLst>
                                          <p:attrName>style.visibility</p:attrName>
                                        </p:attrNameLst>
                                      </p:cBhvr>
                                      <p:to>
                                        <p:strVal val="visible"/>
                                      </p:to>
                                    </p:set>
                                    <p:animEffect transition="in" filter="slide(fromLeft)">
                                      <p:cBhvr>
                                        <p:cTn id="21" dur="500"/>
                                        <p:tgtEl>
                                          <p:spTgt spid="4608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8" fill="hold" grpId="0" nodeType="clickEffect">
                                  <p:stCondLst>
                                    <p:cond delay="0"/>
                                  </p:stCondLst>
                                  <p:childTnLst>
                                    <p:set>
                                      <p:cBhvr>
                                        <p:cTn id="25" dur="1" fill="hold">
                                          <p:stCondLst>
                                            <p:cond delay="0"/>
                                          </p:stCondLst>
                                        </p:cTn>
                                        <p:tgtEl>
                                          <p:spTgt spid="46083">
                                            <p:txEl>
                                              <p:pRg st="2" end="2"/>
                                            </p:txEl>
                                          </p:spTgt>
                                        </p:tgtEl>
                                        <p:attrNameLst>
                                          <p:attrName>style.visibility</p:attrName>
                                        </p:attrNameLst>
                                      </p:cBhvr>
                                      <p:to>
                                        <p:strVal val="visible"/>
                                      </p:to>
                                    </p:set>
                                    <p:animEffect transition="in" filter="slide(fromLeft)">
                                      <p:cBhvr>
                                        <p:cTn id="26" dur="500"/>
                                        <p:tgtEl>
                                          <p:spTgt spid="4608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8" fill="hold" grpId="0" nodeType="clickEffect">
                                  <p:stCondLst>
                                    <p:cond delay="0"/>
                                  </p:stCondLst>
                                  <p:childTnLst>
                                    <p:set>
                                      <p:cBhvr>
                                        <p:cTn id="30" dur="1" fill="hold">
                                          <p:stCondLst>
                                            <p:cond delay="0"/>
                                          </p:stCondLst>
                                        </p:cTn>
                                        <p:tgtEl>
                                          <p:spTgt spid="46083">
                                            <p:txEl>
                                              <p:pRg st="3" end="3"/>
                                            </p:txEl>
                                          </p:spTgt>
                                        </p:tgtEl>
                                        <p:attrNameLst>
                                          <p:attrName>style.visibility</p:attrName>
                                        </p:attrNameLst>
                                      </p:cBhvr>
                                      <p:to>
                                        <p:strVal val="visible"/>
                                      </p:to>
                                    </p:set>
                                    <p:animEffect transition="in" filter="slide(fromLeft)">
                                      <p:cBhvr>
                                        <p:cTn id="31" dur="500"/>
                                        <p:tgtEl>
                                          <p:spTgt spid="4608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build="p" autoUpdateAnimBg="0"/>
      <p:bldP spid="46086"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0202" name="Rectangle 10"/>
          <p:cNvSpPr>
            <a:spLocks noChangeArrowheads="1"/>
          </p:cNvSpPr>
          <p:nvPr/>
        </p:nvSpPr>
        <p:spPr bwMode="auto">
          <a:xfrm>
            <a:off x="3571875" y="2471738"/>
            <a:ext cx="5162550" cy="1284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Aft>
                <a:spcPct val="45000"/>
              </a:spcAft>
              <a:buFontTx/>
              <a:buAutoNum type="arabicPeriod" startAt="2"/>
            </a:pPr>
            <a:endParaRPr lang="en-GB" dirty="0">
              <a:solidFill>
                <a:srgbClr val="FFFFCC"/>
              </a:solidFill>
            </a:endParaRPr>
          </a:p>
        </p:txBody>
      </p:sp>
      <p:sp>
        <p:nvSpPr>
          <p:cNvPr id="520194" name="Rectangle 2"/>
          <p:cNvSpPr>
            <a:spLocks noGrp="1" noChangeArrowheads="1"/>
          </p:cNvSpPr>
          <p:nvPr>
            <p:ph type="title"/>
          </p:nvPr>
        </p:nvSpPr>
        <p:spPr>
          <a:xfrm>
            <a:off x="285750" y="90488"/>
            <a:ext cx="8229600" cy="609600"/>
          </a:xfrm>
        </p:spPr>
        <p:txBody>
          <a:bodyPr/>
          <a:lstStyle/>
          <a:p>
            <a:r>
              <a:rPr lang="en-US" dirty="0" smtClean="0"/>
              <a:t>Making the Blogs Attractive </a:t>
            </a:r>
            <a:endParaRPr lang="en-GB" dirty="0"/>
          </a:p>
        </p:txBody>
      </p:sp>
      <p:sp>
        <p:nvSpPr>
          <p:cNvPr id="520196" name="Text Box 4"/>
          <p:cNvSpPr txBox="1">
            <a:spLocks noChangeArrowheads="1"/>
          </p:cNvSpPr>
          <p:nvPr/>
        </p:nvSpPr>
        <p:spPr bwMode="auto">
          <a:xfrm>
            <a:off x="309563" y="4235450"/>
            <a:ext cx="30432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spcAft>
                <a:spcPct val="0"/>
              </a:spcAft>
            </a:pPr>
            <a:r>
              <a:rPr lang="en-US" sz="2000" dirty="0" smtClean="0">
                <a:solidFill>
                  <a:srgbClr val="FFFFCC"/>
                </a:solidFill>
              </a:rPr>
              <a:t>www.yelp.com</a:t>
            </a:r>
            <a:endParaRPr lang="en-GB" sz="2000" dirty="0">
              <a:solidFill>
                <a:srgbClr val="FFFFCC"/>
              </a:solidFill>
            </a:endParaRPr>
          </a:p>
        </p:txBody>
      </p:sp>
      <p:sp>
        <p:nvSpPr>
          <p:cNvPr id="520197" name="Rectangle 5"/>
          <p:cNvSpPr>
            <a:spLocks noChangeArrowheads="1"/>
          </p:cNvSpPr>
          <p:nvPr/>
        </p:nvSpPr>
        <p:spPr bwMode="auto">
          <a:xfrm>
            <a:off x="3741348" y="801702"/>
            <a:ext cx="5162550" cy="4252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Aft>
                <a:spcPct val="45000"/>
              </a:spcAft>
            </a:pPr>
            <a:r>
              <a:rPr lang="en-GB" dirty="0" smtClean="0">
                <a:solidFill>
                  <a:srgbClr val="FFFFCC"/>
                </a:solidFill>
              </a:rPr>
              <a:t>To ensure that the blog works, the following will be considered</a:t>
            </a:r>
          </a:p>
          <a:p>
            <a:pPr marL="342900" indent="-342900">
              <a:spcAft>
                <a:spcPct val="45000"/>
              </a:spcAft>
              <a:buFontTx/>
              <a:buAutoNum type="arabicPeriod"/>
            </a:pPr>
            <a:r>
              <a:rPr lang="en-US" dirty="0" smtClean="0">
                <a:solidFill>
                  <a:srgbClr val="FFFFCC"/>
                </a:solidFill>
              </a:rPr>
              <a:t>Focusing on content that seeks to solve problem, especially the video blog</a:t>
            </a:r>
          </a:p>
          <a:p>
            <a:pPr>
              <a:spcAft>
                <a:spcPct val="45000"/>
              </a:spcAft>
            </a:pPr>
            <a:r>
              <a:rPr lang="en-US" dirty="0" smtClean="0">
                <a:solidFill>
                  <a:srgbClr val="FFFFCC"/>
                </a:solidFill>
              </a:rPr>
              <a:t>-Listen to the customers </a:t>
            </a:r>
          </a:p>
          <a:p>
            <a:pPr>
              <a:spcAft>
                <a:spcPct val="45000"/>
              </a:spcAft>
            </a:pPr>
            <a:r>
              <a:rPr lang="en-US" dirty="0" smtClean="0">
                <a:solidFill>
                  <a:srgbClr val="FFFFCC"/>
                </a:solidFill>
              </a:rPr>
              <a:t>-Their question will inform the content created on the blogs</a:t>
            </a:r>
          </a:p>
          <a:p>
            <a:pPr>
              <a:spcAft>
                <a:spcPct val="45000"/>
              </a:spcAft>
            </a:pPr>
            <a:r>
              <a:rPr lang="en-US" dirty="0" smtClean="0">
                <a:solidFill>
                  <a:srgbClr val="FFFFCC"/>
                </a:solidFill>
              </a:rPr>
              <a:t>-Answering the concerns of customers on their behalf </a:t>
            </a:r>
          </a:p>
          <a:p>
            <a:pPr marL="342900" indent="-342900">
              <a:spcAft>
                <a:spcPct val="45000"/>
              </a:spcAft>
              <a:buFontTx/>
              <a:buAutoNum type="arabicPeriod"/>
            </a:pPr>
            <a:endParaRPr lang="en-GB" dirty="0">
              <a:solidFill>
                <a:srgbClr val="FFFFCC"/>
              </a:solidFill>
            </a:endParaRPr>
          </a:p>
        </p:txBody>
      </p:sp>
      <p:pic>
        <p:nvPicPr>
          <p:cNvPr id="520198" name="Picture 6"/>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a:xfrm>
            <a:off x="0" y="854439"/>
            <a:ext cx="3227387" cy="3300049"/>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20203" name="Rectangle 11"/>
          <p:cNvSpPr>
            <a:spLocks noChangeArrowheads="1"/>
          </p:cNvSpPr>
          <p:nvPr/>
        </p:nvSpPr>
        <p:spPr bwMode="auto">
          <a:xfrm>
            <a:off x="3571875" y="3800475"/>
            <a:ext cx="5162550" cy="1893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Aft>
                <a:spcPct val="45000"/>
              </a:spcAft>
              <a:buFontTx/>
              <a:buAutoNum type="arabicPeriod" startAt="3"/>
            </a:pPr>
            <a:endParaRPr lang="en-GB" dirty="0">
              <a:solidFill>
                <a:srgbClr val="FFFFCC"/>
              </a:solidFill>
            </a:endParaRP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20197">
                                            <p:txEl>
                                              <p:pRg st="0" end="0"/>
                                            </p:txEl>
                                          </p:spTgt>
                                        </p:tgtEl>
                                        <p:attrNameLst>
                                          <p:attrName>style.visibility</p:attrName>
                                        </p:attrNameLst>
                                      </p:cBhvr>
                                      <p:to>
                                        <p:strVal val="visible"/>
                                      </p:to>
                                    </p:set>
                                    <p:animEffect transition="in" filter="slide(fromLeft)">
                                      <p:cBhvr>
                                        <p:cTn id="7" dur="500"/>
                                        <p:tgtEl>
                                          <p:spTgt spid="520197">
                                            <p:txEl>
                                              <p:pRg st="0" end="0"/>
                                            </p:txEl>
                                          </p:spTgt>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520197">
                                            <p:txEl>
                                              <p:pRg st="1" end="1"/>
                                            </p:txEl>
                                          </p:spTgt>
                                        </p:tgtEl>
                                        <p:attrNameLst>
                                          <p:attrName>style.visibility</p:attrName>
                                        </p:attrNameLst>
                                      </p:cBhvr>
                                      <p:to>
                                        <p:strVal val="visible"/>
                                      </p:to>
                                    </p:set>
                                    <p:animEffect transition="in" filter="slide(fromLeft)">
                                      <p:cBhvr>
                                        <p:cTn id="11" dur="500"/>
                                        <p:tgtEl>
                                          <p:spTgt spid="520197">
                                            <p:txEl>
                                              <p:pRg st="1" end="1"/>
                                            </p:txEl>
                                          </p:spTgt>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520197">
                                            <p:txEl>
                                              <p:pRg st="2" end="2"/>
                                            </p:txEl>
                                          </p:spTgt>
                                        </p:tgtEl>
                                        <p:attrNameLst>
                                          <p:attrName>style.visibility</p:attrName>
                                        </p:attrNameLst>
                                      </p:cBhvr>
                                      <p:to>
                                        <p:strVal val="visible"/>
                                      </p:to>
                                    </p:set>
                                    <p:animEffect transition="in" filter="slide(fromLeft)">
                                      <p:cBhvr>
                                        <p:cTn id="15" dur="500"/>
                                        <p:tgtEl>
                                          <p:spTgt spid="520197">
                                            <p:txEl>
                                              <p:pRg st="2" end="2"/>
                                            </p:txEl>
                                          </p:spTgt>
                                        </p:tgtEl>
                                      </p:cBhvr>
                                    </p:animEffect>
                                  </p:childTnLst>
                                </p:cTn>
                              </p:par>
                            </p:childTnLst>
                          </p:cTn>
                        </p:par>
                        <p:par>
                          <p:cTn id="16" fill="hold">
                            <p:stCondLst>
                              <p:cond delay="1500"/>
                            </p:stCondLst>
                            <p:childTnLst>
                              <p:par>
                                <p:cTn id="17" presetID="12" presetClass="entr" presetSubtype="8" fill="hold" grpId="0" nodeType="afterEffect">
                                  <p:stCondLst>
                                    <p:cond delay="0"/>
                                  </p:stCondLst>
                                  <p:childTnLst>
                                    <p:set>
                                      <p:cBhvr>
                                        <p:cTn id="18" dur="1" fill="hold">
                                          <p:stCondLst>
                                            <p:cond delay="0"/>
                                          </p:stCondLst>
                                        </p:cTn>
                                        <p:tgtEl>
                                          <p:spTgt spid="520197">
                                            <p:txEl>
                                              <p:pRg st="3" end="3"/>
                                            </p:txEl>
                                          </p:spTgt>
                                        </p:tgtEl>
                                        <p:attrNameLst>
                                          <p:attrName>style.visibility</p:attrName>
                                        </p:attrNameLst>
                                      </p:cBhvr>
                                      <p:to>
                                        <p:strVal val="visible"/>
                                      </p:to>
                                    </p:set>
                                    <p:animEffect transition="in" filter="slide(fromLeft)">
                                      <p:cBhvr>
                                        <p:cTn id="19" dur="500"/>
                                        <p:tgtEl>
                                          <p:spTgt spid="520197">
                                            <p:txEl>
                                              <p:pRg st="3" end="3"/>
                                            </p:txEl>
                                          </p:spTgt>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520197">
                                            <p:txEl>
                                              <p:pRg st="4" end="4"/>
                                            </p:txEl>
                                          </p:spTgt>
                                        </p:tgtEl>
                                        <p:attrNameLst>
                                          <p:attrName>style.visibility</p:attrName>
                                        </p:attrNameLst>
                                      </p:cBhvr>
                                      <p:to>
                                        <p:strVal val="visible"/>
                                      </p:to>
                                    </p:set>
                                    <p:animEffect transition="in" filter="slide(fromLeft)">
                                      <p:cBhvr>
                                        <p:cTn id="23" dur="500"/>
                                        <p:tgtEl>
                                          <p:spTgt spid="520197">
                                            <p:txEl>
                                              <p:pRg st="4" end="4"/>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2" presetClass="entr" presetSubtype="8" fill="hold" grpId="0" nodeType="clickEffect" nodePh="1">
                                  <p:stCondLst>
                                    <p:cond delay="0"/>
                                  </p:stCondLst>
                                  <p:endCondLst>
                                    <p:cond evt="begin" delay="0">
                                      <p:tn val="26"/>
                                    </p:cond>
                                  </p:endCondLst>
                                  <p:childTnLst>
                                    <p:set>
                                      <p:cBhvr>
                                        <p:cTn id="27" dur="1" fill="hold">
                                          <p:stCondLst>
                                            <p:cond delay="0"/>
                                          </p:stCondLst>
                                        </p:cTn>
                                        <p:tgtEl>
                                          <p:spTgt spid="520202">
                                            <p:txEl>
                                              <p:pRg st="0" end="0"/>
                                            </p:txEl>
                                          </p:spTgt>
                                        </p:tgtEl>
                                        <p:attrNameLst>
                                          <p:attrName>style.visibility</p:attrName>
                                        </p:attrNameLst>
                                      </p:cBhvr>
                                      <p:to>
                                        <p:strVal val="visible"/>
                                      </p:to>
                                    </p:set>
                                    <p:animEffect transition="in" filter="slide(fromLeft)">
                                      <p:cBhvr>
                                        <p:cTn id="28" dur="500"/>
                                        <p:tgtEl>
                                          <p:spTgt spid="520202">
                                            <p:txEl>
                                              <p:pRg st="0" end="0"/>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2" presetClass="entr" presetSubtype="8" fill="hold" grpId="0" nodeType="clickEffect" nodePh="1">
                                  <p:stCondLst>
                                    <p:cond delay="0"/>
                                  </p:stCondLst>
                                  <p:endCondLst>
                                    <p:cond evt="begin" delay="0">
                                      <p:tn val="31"/>
                                    </p:cond>
                                  </p:endCondLst>
                                  <p:childTnLst>
                                    <p:set>
                                      <p:cBhvr>
                                        <p:cTn id="32" dur="1" fill="hold">
                                          <p:stCondLst>
                                            <p:cond delay="0"/>
                                          </p:stCondLst>
                                        </p:cTn>
                                        <p:tgtEl>
                                          <p:spTgt spid="520203">
                                            <p:txEl>
                                              <p:pRg st="0" end="0"/>
                                            </p:txEl>
                                          </p:spTgt>
                                        </p:tgtEl>
                                        <p:attrNameLst>
                                          <p:attrName>style.visibility</p:attrName>
                                        </p:attrNameLst>
                                      </p:cBhvr>
                                      <p:to>
                                        <p:strVal val="visible"/>
                                      </p:to>
                                    </p:set>
                                    <p:animEffect transition="in" filter="slide(fromLeft)">
                                      <p:cBhvr>
                                        <p:cTn id="33" dur="500"/>
                                        <p:tgtEl>
                                          <p:spTgt spid="52020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0202" grpId="0" build="p" autoUpdateAnimBg="0"/>
      <p:bldP spid="520197" grpId="0" build="p" autoUpdateAnimBg="0" advAuto="0"/>
      <p:bldP spid="520203"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a:xfrm>
            <a:off x="271462" y="76200"/>
            <a:ext cx="8722635" cy="609600"/>
          </a:xfrm>
        </p:spPr>
        <p:txBody>
          <a:bodyPr/>
          <a:lstStyle/>
          <a:p>
            <a:r>
              <a:rPr lang="en-US" dirty="0" smtClean="0"/>
              <a:t>Continuation on How to make Blogs Attractive</a:t>
            </a:r>
            <a:endParaRPr lang="en-GB" dirty="0"/>
          </a:p>
        </p:txBody>
      </p:sp>
      <p:sp>
        <p:nvSpPr>
          <p:cNvPr id="175107" name="Rectangle 3"/>
          <p:cNvSpPr>
            <a:spLocks noGrp="1" noChangeArrowheads="1"/>
          </p:cNvSpPr>
          <p:nvPr>
            <p:ph type="body" sz="half" idx="2"/>
          </p:nvPr>
        </p:nvSpPr>
        <p:spPr>
          <a:xfrm>
            <a:off x="3551238" y="1193800"/>
            <a:ext cx="5162550" cy="1271588"/>
          </a:xfrm>
        </p:spPr>
        <p:txBody>
          <a:bodyPr/>
          <a:lstStyle/>
          <a:p>
            <a:pPr marL="0" indent="0">
              <a:spcAft>
                <a:spcPct val="75000"/>
              </a:spcAft>
            </a:pPr>
            <a:r>
              <a:rPr lang="en-US" sz="2400" dirty="0" smtClean="0"/>
              <a:t>2. Make the content easy to read or follow </a:t>
            </a:r>
            <a:endParaRPr lang="en-GB" sz="2400" dirty="0" smtClean="0"/>
          </a:p>
          <a:p>
            <a:pPr>
              <a:spcAft>
                <a:spcPct val="75000"/>
              </a:spcAft>
              <a:buFont typeface="Arial" pitchFamily="34" charset="0"/>
              <a:buChar char="•"/>
            </a:pPr>
            <a:r>
              <a:rPr lang="en-US" sz="2400" dirty="0" smtClean="0"/>
              <a:t>In the case of video blogs, the company will ensure that the content is easy to follow </a:t>
            </a:r>
          </a:p>
          <a:p>
            <a:pPr>
              <a:spcAft>
                <a:spcPct val="75000"/>
              </a:spcAft>
              <a:buFont typeface="Arial" pitchFamily="34" charset="0"/>
              <a:buChar char="•"/>
            </a:pPr>
            <a:r>
              <a:rPr lang="en-US" sz="2400" dirty="0" smtClean="0"/>
              <a:t>This includes video showing the steps from the first to the last </a:t>
            </a:r>
          </a:p>
          <a:p>
            <a:pPr>
              <a:spcAft>
                <a:spcPct val="75000"/>
              </a:spcAft>
              <a:buFont typeface="Arial" pitchFamily="34" charset="0"/>
              <a:buChar char="•"/>
            </a:pPr>
            <a:r>
              <a:rPr lang="en-US" sz="2400" dirty="0" smtClean="0"/>
              <a:t>Regarding article blogs, Repair Smith will present the content in simple way </a:t>
            </a:r>
            <a:endParaRPr lang="en-GB" sz="2400" dirty="0"/>
          </a:p>
        </p:txBody>
      </p:sp>
      <p:sp>
        <p:nvSpPr>
          <p:cNvPr id="175115" name="Text Box 11"/>
          <p:cNvSpPr txBox="1">
            <a:spLocks noChangeArrowheads="1"/>
          </p:cNvSpPr>
          <p:nvPr/>
        </p:nvSpPr>
        <p:spPr bwMode="auto">
          <a:xfrm>
            <a:off x="0" y="5504669"/>
            <a:ext cx="334803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spcAft>
                <a:spcPct val="0"/>
              </a:spcAft>
            </a:pPr>
            <a:r>
              <a:rPr lang="en-US" sz="2000" dirty="0" smtClean="0">
                <a:solidFill>
                  <a:srgbClr val="FFFFCC"/>
                </a:solidFill>
              </a:rPr>
              <a:t>www.yelp.com</a:t>
            </a:r>
            <a:endParaRPr lang="en-GB" sz="2000" dirty="0">
              <a:solidFill>
                <a:srgbClr val="FFFFCC"/>
              </a:solidFill>
            </a:endParaRPr>
          </a:p>
        </p:txBody>
      </p:sp>
      <p:pic>
        <p:nvPicPr>
          <p:cNvPr id="175117" name="Picture 13"/>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a:xfrm>
            <a:off x="0" y="809470"/>
            <a:ext cx="3227387" cy="4695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nodeType="afterEffect">
                                  <p:stCondLst>
                                    <p:cond delay="0"/>
                                  </p:stCondLst>
                                  <p:childTnLst>
                                    <p:set>
                                      <p:cBhvr>
                                        <p:cTn id="6" dur="1" fill="hold">
                                          <p:stCondLst>
                                            <p:cond delay="0"/>
                                          </p:stCondLst>
                                        </p:cTn>
                                        <p:tgtEl>
                                          <p:spTgt spid="175117"/>
                                        </p:tgtEl>
                                        <p:attrNameLst>
                                          <p:attrName>style.visibility</p:attrName>
                                        </p:attrNameLst>
                                      </p:cBhvr>
                                      <p:to>
                                        <p:strVal val="visible"/>
                                      </p:to>
                                    </p:set>
                                    <p:animEffect transition="in" filter="slide(fromTop)">
                                      <p:cBhvr>
                                        <p:cTn id="7" dur="500"/>
                                        <p:tgtEl>
                                          <p:spTgt spid="175117"/>
                                        </p:tgtEl>
                                      </p:cBhvr>
                                    </p:animEffect>
                                  </p:childTnLst>
                                </p:cTn>
                              </p:par>
                            </p:childTnLst>
                          </p:cTn>
                        </p:par>
                        <p:par>
                          <p:cTn id="8" fill="hold" nodeType="afterGroup">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175115"/>
                                        </p:tgtEl>
                                        <p:attrNameLst>
                                          <p:attrName>style.visibility</p:attrName>
                                        </p:attrNameLst>
                                      </p:cBhvr>
                                      <p:to>
                                        <p:strVal val="visible"/>
                                      </p:to>
                                    </p:set>
                                    <p:animEffect transition="in" filter="slide(fromTop)">
                                      <p:cBhvr>
                                        <p:cTn id="11" dur="500"/>
                                        <p:tgtEl>
                                          <p:spTgt spid="175115"/>
                                        </p:tgtEl>
                                      </p:cBhvr>
                                    </p:animEffect>
                                  </p:childTnLst>
                                </p:cTn>
                              </p:par>
                            </p:childTnLst>
                          </p:cTn>
                        </p:par>
                      </p:childTnLst>
                    </p:cTn>
                  </p:par>
                  <p:par>
                    <p:cTn id="12" fill="hold">
                      <p:stCondLst>
                        <p:cond delay="indefinite"/>
                      </p:stCondLst>
                      <p:childTnLst>
                        <p:par>
                          <p:cTn id="13" fill="hold">
                            <p:stCondLst>
                              <p:cond delay="0"/>
                            </p:stCondLst>
                            <p:childTnLst>
                              <p:par>
                                <p:cTn id="14" presetID="12" presetClass="entr" presetSubtype="8" fill="hold" grpId="0" nodeType="clickEffect">
                                  <p:stCondLst>
                                    <p:cond delay="0"/>
                                  </p:stCondLst>
                                  <p:childTnLst>
                                    <p:set>
                                      <p:cBhvr>
                                        <p:cTn id="15" dur="1" fill="hold">
                                          <p:stCondLst>
                                            <p:cond delay="0"/>
                                          </p:stCondLst>
                                        </p:cTn>
                                        <p:tgtEl>
                                          <p:spTgt spid="175107">
                                            <p:txEl>
                                              <p:pRg st="0" end="0"/>
                                            </p:txEl>
                                          </p:spTgt>
                                        </p:tgtEl>
                                        <p:attrNameLst>
                                          <p:attrName>style.visibility</p:attrName>
                                        </p:attrNameLst>
                                      </p:cBhvr>
                                      <p:to>
                                        <p:strVal val="visible"/>
                                      </p:to>
                                    </p:set>
                                    <p:animEffect transition="in" filter="slide(fromLeft)">
                                      <p:cBhvr>
                                        <p:cTn id="16" dur="500"/>
                                        <p:tgtEl>
                                          <p:spTgt spid="175107">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grpId="0" nodeType="clickEffect">
                                  <p:stCondLst>
                                    <p:cond delay="0"/>
                                  </p:stCondLst>
                                  <p:childTnLst>
                                    <p:set>
                                      <p:cBhvr>
                                        <p:cTn id="20" dur="1" fill="hold">
                                          <p:stCondLst>
                                            <p:cond delay="0"/>
                                          </p:stCondLst>
                                        </p:cTn>
                                        <p:tgtEl>
                                          <p:spTgt spid="175107">
                                            <p:txEl>
                                              <p:pRg st="1" end="1"/>
                                            </p:txEl>
                                          </p:spTgt>
                                        </p:tgtEl>
                                        <p:attrNameLst>
                                          <p:attrName>style.visibility</p:attrName>
                                        </p:attrNameLst>
                                      </p:cBhvr>
                                      <p:to>
                                        <p:strVal val="visible"/>
                                      </p:to>
                                    </p:set>
                                    <p:animEffect transition="in" filter="slide(fromLeft)">
                                      <p:cBhvr>
                                        <p:cTn id="21" dur="500"/>
                                        <p:tgtEl>
                                          <p:spTgt spid="175107">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8" fill="hold" grpId="0" nodeType="clickEffect">
                                  <p:stCondLst>
                                    <p:cond delay="0"/>
                                  </p:stCondLst>
                                  <p:childTnLst>
                                    <p:set>
                                      <p:cBhvr>
                                        <p:cTn id="25" dur="1" fill="hold">
                                          <p:stCondLst>
                                            <p:cond delay="0"/>
                                          </p:stCondLst>
                                        </p:cTn>
                                        <p:tgtEl>
                                          <p:spTgt spid="175107">
                                            <p:txEl>
                                              <p:pRg st="2" end="2"/>
                                            </p:txEl>
                                          </p:spTgt>
                                        </p:tgtEl>
                                        <p:attrNameLst>
                                          <p:attrName>style.visibility</p:attrName>
                                        </p:attrNameLst>
                                      </p:cBhvr>
                                      <p:to>
                                        <p:strVal val="visible"/>
                                      </p:to>
                                    </p:set>
                                    <p:animEffect transition="in" filter="slide(fromLeft)">
                                      <p:cBhvr>
                                        <p:cTn id="26" dur="500"/>
                                        <p:tgtEl>
                                          <p:spTgt spid="175107">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8" fill="hold" grpId="0" nodeType="clickEffect">
                                  <p:stCondLst>
                                    <p:cond delay="0"/>
                                  </p:stCondLst>
                                  <p:childTnLst>
                                    <p:set>
                                      <p:cBhvr>
                                        <p:cTn id="30" dur="1" fill="hold">
                                          <p:stCondLst>
                                            <p:cond delay="0"/>
                                          </p:stCondLst>
                                        </p:cTn>
                                        <p:tgtEl>
                                          <p:spTgt spid="175107">
                                            <p:txEl>
                                              <p:pRg st="3" end="3"/>
                                            </p:txEl>
                                          </p:spTgt>
                                        </p:tgtEl>
                                        <p:attrNameLst>
                                          <p:attrName>style.visibility</p:attrName>
                                        </p:attrNameLst>
                                      </p:cBhvr>
                                      <p:to>
                                        <p:strVal val="visible"/>
                                      </p:to>
                                    </p:set>
                                    <p:animEffect transition="in" filter="slide(fromLeft)">
                                      <p:cBhvr>
                                        <p:cTn id="31" dur="500"/>
                                        <p:tgtEl>
                                          <p:spTgt spid="17510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7" grpId="0" build="p" autoUpdateAnimBg="0"/>
      <p:bldP spid="175115"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42" name="Rectangle 2"/>
          <p:cNvSpPr>
            <a:spLocks noGrp="1" noChangeArrowheads="1"/>
          </p:cNvSpPr>
          <p:nvPr>
            <p:ph type="title"/>
          </p:nvPr>
        </p:nvSpPr>
        <p:spPr/>
        <p:txBody>
          <a:bodyPr/>
          <a:lstStyle/>
          <a:p>
            <a:r>
              <a:rPr lang="en-US" dirty="0" smtClean="0"/>
              <a:t>3. Creating a viral Content </a:t>
            </a:r>
            <a:endParaRPr lang="en-GB" dirty="0"/>
          </a:p>
        </p:txBody>
      </p:sp>
      <p:sp>
        <p:nvSpPr>
          <p:cNvPr id="522243" name="Rectangle 3"/>
          <p:cNvSpPr>
            <a:spLocks noGrp="1" noChangeArrowheads="1"/>
          </p:cNvSpPr>
          <p:nvPr>
            <p:ph type="body" sz="half" idx="2"/>
          </p:nvPr>
        </p:nvSpPr>
        <p:spPr>
          <a:xfrm>
            <a:off x="3551238" y="1193800"/>
            <a:ext cx="5162550" cy="1271588"/>
          </a:xfrm>
        </p:spPr>
        <p:txBody>
          <a:bodyPr/>
          <a:lstStyle/>
          <a:p>
            <a:pPr>
              <a:spcAft>
                <a:spcPct val="75000"/>
              </a:spcAft>
              <a:buFont typeface="Arial" pitchFamily="34" charset="0"/>
              <a:buChar char="•"/>
            </a:pPr>
            <a:r>
              <a:rPr lang="en-US" sz="2400" dirty="0" smtClean="0"/>
              <a:t>Viral content creation requires attention </a:t>
            </a:r>
          </a:p>
          <a:p>
            <a:pPr>
              <a:spcAft>
                <a:spcPct val="75000"/>
              </a:spcAft>
              <a:buFont typeface="Arial" pitchFamily="34" charset="0"/>
              <a:buChar char="•"/>
            </a:pPr>
            <a:r>
              <a:rPr lang="en-US" sz="2400" dirty="0" smtClean="0"/>
              <a:t>Most people fail because they don’t pay attention to what makes a viral content </a:t>
            </a:r>
          </a:p>
          <a:p>
            <a:pPr>
              <a:spcAft>
                <a:spcPct val="75000"/>
              </a:spcAft>
              <a:buFont typeface="Arial" pitchFamily="34" charset="0"/>
              <a:buChar char="•"/>
            </a:pPr>
            <a:r>
              <a:rPr lang="en-US" sz="2400" dirty="0" smtClean="0"/>
              <a:t>In this strategy, Repair Smith will create a viral content through headlines </a:t>
            </a:r>
          </a:p>
          <a:p>
            <a:pPr>
              <a:spcAft>
                <a:spcPct val="75000"/>
              </a:spcAft>
              <a:buFont typeface="Arial" pitchFamily="34" charset="0"/>
              <a:buChar char="•"/>
            </a:pPr>
            <a:r>
              <a:rPr lang="en-US" sz="2400" dirty="0" smtClean="0"/>
              <a:t>Using headlines can help attract readers’ attention </a:t>
            </a:r>
            <a:endParaRPr lang="en-GB" sz="2400" dirty="0"/>
          </a:p>
        </p:txBody>
      </p:sp>
      <p:sp>
        <p:nvSpPr>
          <p:cNvPr id="522246" name="Rectangle 6"/>
          <p:cNvSpPr>
            <a:spLocks noChangeArrowheads="1"/>
          </p:cNvSpPr>
          <p:nvPr/>
        </p:nvSpPr>
        <p:spPr bwMode="auto">
          <a:xfrm>
            <a:off x="3551238" y="3582988"/>
            <a:ext cx="5162550" cy="1673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Aft>
                <a:spcPct val="45000"/>
              </a:spcAft>
            </a:pPr>
            <a:endParaRPr lang="en-GB" dirty="0"/>
          </a:p>
        </p:txBody>
      </p:sp>
      <p:pic>
        <p:nvPicPr>
          <p:cNvPr id="522247" name="Picture 7"/>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a:xfrm>
            <a:off x="0" y="883559"/>
            <a:ext cx="3227387" cy="471105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22248" name="Text Box 8"/>
          <p:cNvSpPr txBox="1">
            <a:spLocks noChangeArrowheads="1"/>
          </p:cNvSpPr>
          <p:nvPr/>
        </p:nvSpPr>
        <p:spPr bwMode="auto">
          <a:xfrm>
            <a:off x="0" y="5594610"/>
            <a:ext cx="334803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spcAft>
                <a:spcPct val="0"/>
              </a:spcAft>
            </a:pPr>
            <a:r>
              <a:rPr lang="en-US" sz="2000" dirty="0" smtClean="0">
                <a:solidFill>
                  <a:srgbClr val="FFFFCC"/>
                </a:solidFill>
              </a:rPr>
              <a:t>www.yelp.com</a:t>
            </a:r>
            <a:endParaRPr lang="en-GB" sz="2000" dirty="0">
              <a:solidFill>
                <a:srgbClr val="FFFFCC"/>
              </a:solidFill>
            </a:endParaRP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22243">
                                            <p:txEl>
                                              <p:pRg st="0" end="0"/>
                                            </p:txEl>
                                          </p:spTgt>
                                        </p:tgtEl>
                                        <p:attrNameLst>
                                          <p:attrName>style.visibility</p:attrName>
                                        </p:attrNameLst>
                                      </p:cBhvr>
                                      <p:to>
                                        <p:strVal val="visible"/>
                                      </p:to>
                                    </p:set>
                                    <p:animEffect transition="in" filter="slide(fromLeft)">
                                      <p:cBhvr>
                                        <p:cTn id="7" dur="500"/>
                                        <p:tgtEl>
                                          <p:spTgt spid="522243">
                                            <p:txEl>
                                              <p:pRg st="0" end="0"/>
                                            </p:txEl>
                                          </p:spTgt>
                                        </p:tgtEl>
                                      </p:cBhvr>
                                    </p:animEffect>
                                  </p:childTnLst>
                                </p:cTn>
                              </p:par>
                            </p:childTnLst>
                          </p:cTn>
                        </p:par>
                        <p:par>
                          <p:cTn id="8" fill="hold">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522243">
                                            <p:txEl>
                                              <p:pRg st="1" end="1"/>
                                            </p:txEl>
                                          </p:spTgt>
                                        </p:tgtEl>
                                        <p:attrNameLst>
                                          <p:attrName>style.visibility</p:attrName>
                                        </p:attrNameLst>
                                      </p:cBhvr>
                                      <p:to>
                                        <p:strVal val="visible"/>
                                      </p:to>
                                    </p:set>
                                    <p:animEffect transition="in" filter="slide(fromLeft)">
                                      <p:cBhvr>
                                        <p:cTn id="11" dur="500"/>
                                        <p:tgtEl>
                                          <p:spTgt spid="522243">
                                            <p:txEl>
                                              <p:pRg st="1" end="1"/>
                                            </p:txEl>
                                          </p:spTgt>
                                        </p:tgtEl>
                                      </p:cBhvr>
                                    </p:animEffect>
                                  </p:childTnLst>
                                </p:cTn>
                              </p:par>
                            </p:childTnLst>
                          </p:cTn>
                        </p:par>
                        <p:par>
                          <p:cTn id="12" fill="hold">
                            <p:stCondLst>
                              <p:cond delay="1000"/>
                            </p:stCondLst>
                            <p:childTnLst>
                              <p:par>
                                <p:cTn id="13" presetID="12" presetClass="entr" presetSubtype="8" fill="hold" grpId="0" nodeType="afterEffect">
                                  <p:stCondLst>
                                    <p:cond delay="0"/>
                                  </p:stCondLst>
                                  <p:childTnLst>
                                    <p:set>
                                      <p:cBhvr>
                                        <p:cTn id="14" dur="1" fill="hold">
                                          <p:stCondLst>
                                            <p:cond delay="0"/>
                                          </p:stCondLst>
                                        </p:cTn>
                                        <p:tgtEl>
                                          <p:spTgt spid="522243">
                                            <p:txEl>
                                              <p:pRg st="2" end="2"/>
                                            </p:txEl>
                                          </p:spTgt>
                                        </p:tgtEl>
                                        <p:attrNameLst>
                                          <p:attrName>style.visibility</p:attrName>
                                        </p:attrNameLst>
                                      </p:cBhvr>
                                      <p:to>
                                        <p:strVal val="visible"/>
                                      </p:to>
                                    </p:set>
                                    <p:animEffect transition="in" filter="slide(fromLeft)">
                                      <p:cBhvr>
                                        <p:cTn id="15" dur="500"/>
                                        <p:tgtEl>
                                          <p:spTgt spid="522243">
                                            <p:txEl>
                                              <p:pRg st="2" end="2"/>
                                            </p:txEl>
                                          </p:spTgt>
                                        </p:tgtEl>
                                      </p:cBhvr>
                                    </p:animEffect>
                                  </p:childTnLst>
                                </p:cTn>
                              </p:par>
                            </p:childTnLst>
                          </p:cTn>
                        </p:par>
                        <p:par>
                          <p:cTn id="16" fill="hold">
                            <p:stCondLst>
                              <p:cond delay="1500"/>
                            </p:stCondLst>
                            <p:childTnLst>
                              <p:par>
                                <p:cTn id="17" presetID="12" presetClass="entr" presetSubtype="8" fill="hold" grpId="0" nodeType="afterEffect">
                                  <p:stCondLst>
                                    <p:cond delay="0"/>
                                  </p:stCondLst>
                                  <p:childTnLst>
                                    <p:set>
                                      <p:cBhvr>
                                        <p:cTn id="18" dur="1" fill="hold">
                                          <p:stCondLst>
                                            <p:cond delay="0"/>
                                          </p:stCondLst>
                                        </p:cTn>
                                        <p:tgtEl>
                                          <p:spTgt spid="522243">
                                            <p:txEl>
                                              <p:pRg st="3" end="3"/>
                                            </p:txEl>
                                          </p:spTgt>
                                        </p:tgtEl>
                                        <p:attrNameLst>
                                          <p:attrName>style.visibility</p:attrName>
                                        </p:attrNameLst>
                                      </p:cBhvr>
                                      <p:to>
                                        <p:strVal val="visible"/>
                                      </p:to>
                                    </p:set>
                                    <p:animEffect transition="in" filter="slide(fromLeft)">
                                      <p:cBhvr>
                                        <p:cTn id="19" dur="500"/>
                                        <p:tgtEl>
                                          <p:spTgt spid="522243">
                                            <p:txEl>
                                              <p:pRg st="3" end="3"/>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2" presetClass="entr" presetSubtype="8" fill="hold" grpId="0" nodeType="clickEffect" nodePh="1">
                                  <p:stCondLst>
                                    <p:cond delay="0"/>
                                  </p:stCondLst>
                                  <p:endCondLst>
                                    <p:cond evt="begin" delay="0">
                                      <p:tn val="22"/>
                                    </p:cond>
                                  </p:endCondLst>
                                  <p:childTnLst>
                                    <p:set>
                                      <p:cBhvr>
                                        <p:cTn id="23" dur="1" fill="hold">
                                          <p:stCondLst>
                                            <p:cond delay="0"/>
                                          </p:stCondLst>
                                        </p:cTn>
                                        <p:tgtEl>
                                          <p:spTgt spid="522246">
                                            <p:txEl>
                                              <p:pRg st="0" end="0"/>
                                            </p:txEl>
                                          </p:spTgt>
                                        </p:tgtEl>
                                        <p:attrNameLst>
                                          <p:attrName>style.visibility</p:attrName>
                                        </p:attrNameLst>
                                      </p:cBhvr>
                                      <p:to>
                                        <p:strVal val="visible"/>
                                      </p:to>
                                    </p:set>
                                    <p:animEffect transition="in" filter="slide(fromLeft)">
                                      <p:cBhvr>
                                        <p:cTn id="24" dur="500"/>
                                        <p:tgtEl>
                                          <p:spTgt spid="52224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43" grpId="0" build="p" autoUpdateAnimBg="0" advAuto="0"/>
      <p:bldP spid="522246"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3778" name="Rectangle 2"/>
          <p:cNvSpPr>
            <a:spLocks noGrp="1" noChangeArrowheads="1"/>
          </p:cNvSpPr>
          <p:nvPr>
            <p:ph type="title"/>
          </p:nvPr>
        </p:nvSpPr>
        <p:spPr>
          <a:xfrm>
            <a:off x="285750" y="90488"/>
            <a:ext cx="8229600" cy="609600"/>
          </a:xfrm>
        </p:spPr>
        <p:txBody>
          <a:bodyPr/>
          <a:lstStyle/>
          <a:p>
            <a:r>
              <a:rPr lang="en-US" dirty="0" smtClean="0"/>
              <a:t>4. Identifying the Service Benefits </a:t>
            </a:r>
            <a:endParaRPr lang="en-GB" dirty="0"/>
          </a:p>
        </p:txBody>
      </p:sp>
      <p:sp>
        <p:nvSpPr>
          <p:cNvPr id="203779" name="Rectangle 3"/>
          <p:cNvSpPr>
            <a:spLocks noGrp="1" noChangeArrowheads="1"/>
          </p:cNvSpPr>
          <p:nvPr>
            <p:ph type="body" sz="half" idx="2"/>
          </p:nvPr>
        </p:nvSpPr>
        <p:spPr>
          <a:xfrm>
            <a:off x="3402767" y="804056"/>
            <a:ext cx="5741233" cy="2679700"/>
          </a:xfrm>
        </p:spPr>
        <p:txBody>
          <a:bodyPr/>
          <a:lstStyle/>
          <a:p>
            <a:pPr marL="0" indent="0"/>
            <a:r>
              <a:rPr lang="en-US" sz="2400" dirty="0" smtClean="0"/>
              <a:t>-Repair Smith’s business model is different from many other businesses in this industry</a:t>
            </a:r>
          </a:p>
          <a:p>
            <a:pPr marL="0" indent="0"/>
            <a:r>
              <a:rPr lang="en-US" sz="2400" dirty="0" smtClean="0"/>
              <a:t>-However, the difference in the model does not mean that the business is doing anything different </a:t>
            </a:r>
          </a:p>
          <a:p>
            <a:pPr marL="0" indent="0"/>
            <a:r>
              <a:rPr lang="en-US" sz="2400" dirty="0" smtClean="0"/>
              <a:t>-Repair Smith still offers mechanical service solutions</a:t>
            </a:r>
          </a:p>
          <a:p>
            <a:pPr marL="0" indent="0"/>
            <a:r>
              <a:rPr lang="en-US" sz="2400" dirty="0" smtClean="0"/>
              <a:t>-However, unlike the others, it goes a step further to determine the need of the customers </a:t>
            </a:r>
          </a:p>
          <a:p>
            <a:pPr marL="0" indent="0"/>
            <a:r>
              <a:rPr lang="en-US" sz="2400" dirty="0" smtClean="0"/>
              <a:t>-These blogs will emphasize on the benefits of using Repair Smith online services </a:t>
            </a:r>
            <a:endParaRPr lang="en-GB" sz="2400" dirty="0"/>
          </a:p>
        </p:txBody>
      </p:sp>
      <p:sp>
        <p:nvSpPr>
          <p:cNvPr id="203788" name="Rectangle 12"/>
          <p:cNvSpPr>
            <a:spLocks noChangeArrowheads="1"/>
          </p:cNvSpPr>
          <p:nvPr/>
        </p:nvSpPr>
        <p:spPr bwMode="auto">
          <a:xfrm>
            <a:off x="3568700" y="2495550"/>
            <a:ext cx="5162550" cy="1112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Aft>
                <a:spcPct val="45000"/>
              </a:spcAft>
            </a:pPr>
            <a:endParaRPr lang="en-GB" dirty="0"/>
          </a:p>
        </p:txBody>
      </p:sp>
      <p:sp>
        <p:nvSpPr>
          <p:cNvPr id="203792" name="Text Box 16"/>
          <p:cNvSpPr txBox="1">
            <a:spLocks noChangeArrowheads="1"/>
          </p:cNvSpPr>
          <p:nvPr/>
        </p:nvSpPr>
        <p:spPr bwMode="auto">
          <a:xfrm>
            <a:off x="0" y="5609913"/>
            <a:ext cx="304323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spcAft>
                <a:spcPct val="0"/>
              </a:spcAft>
            </a:pPr>
            <a:r>
              <a:rPr lang="en-US" sz="2000" dirty="0" smtClean="0">
                <a:solidFill>
                  <a:srgbClr val="FFFFCC"/>
                </a:solidFill>
              </a:rPr>
              <a:t>www.yelp.com</a:t>
            </a:r>
            <a:endParaRPr lang="en-GB" sz="2000" dirty="0">
              <a:solidFill>
                <a:srgbClr val="FFFFCC"/>
              </a:solidFill>
            </a:endParaRPr>
          </a:p>
        </p:txBody>
      </p:sp>
      <p:pic>
        <p:nvPicPr>
          <p:cNvPr id="203793" name="Picture 17"/>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a:xfrm>
            <a:off x="-31475" y="869431"/>
            <a:ext cx="3276326" cy="474048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nodeType="afterEffect">
                                  <p:stCondLst>
                                    <p:cond delay="0"/>
                                  </p:stCondLst>
                                  <p:childTnLst>
                                    <p:set>
                                      <p:cBhvr>
                                        <p:cTn id="6" dur="1" fill="hold">
                                          <p:stCondLst>
                                            <p:cond delay="0"/>
                                          </p:stCondLst>
                                        </p:cTn>
                                        <p:tgtEl>
                                          <p:spTgt spid="203793"/>
                                        </p:tgtEl>
                                        <p:attrNameLst>
                                          <p:attrName>style.visibility</p:attrName>
                                        </p:attrNameLst>
                                      </p:cBhvr>
                                      <p:to>
                                        <p:strVal val="visible"/>
                                      </p:to>
                                    </p:set>
                                    <p:animEffect transition="in" filter="slide(fromTop)">
                                      <p:cBhvr>
                                        <p:cTn id="7" dur="500"/>
                                        <p:tgtEl>
                                          <p:spTgt spid="203793"/>
                                        </p:tgtEl>
                                      </p:cBhvr>
                                    </p:animEffect>
                                  </p:childTnLst>
                                </p:cTn>
                              </p:par>
                            </p:childTnLst>
                          </p:cTn>
                        </p:par>
                        <p:par>
                          <p:cTn id="8" fill="hold" nodeType="afterGroup">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203792"/>
                                        </p:tgtEl>
                                        <p:attrNameLst>
                                          <p:attrName>style.visibility</p:attrName>
                                        </p:attrNameLst>
                                      </p:cBhvr>
                                      <p:to>
                                        <p:strVal val="visible"/>
                                      </p:to>
                                    </p:set>
                                    <p:animEffect transition="in" filter="slide(fromTop)">
                                      <p:cBhvr>
                                        <p:cTn id="11" dur="500"/>
                                        <p:tgtEl>
                                          <p:spTgt spid="203792"/>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2" presetClass="entr" presetSubtype="8" fill="hold" grpId="0" nodeType="clickEffect">
                                  <p:stCondLst>
                                    <p:cond delay="0"/>
                                  </p:stCondLst>
                                  <p:childTnLst>
                                    <p:set>
                                      <p:cBhvr>
                                        <p:cTn id="15" dur="1" fill="hold">
                                          <p:stCondLst>
                                            <p:cond delay="0"/>
                                          </p:stCondLst>
                                        </p:cTn>
                                        <p:tgtEl>
                                          <p:spTgt spid="203779">
                                            <p:txEl>
                                              <p:pRg st="0" end="0"/>
                                            </p:txEl>
                                          </p:spTgt>
                                        </p:tgtEl>
                                        <p:attrNameLst>
                                          <p:attrName>style.visibility</p:attrName>
                                        </p:attrNameLst>
                                      </p:cBhvr>
                                      <p:to>
                                        <p:strVal val="visible"/>
                                      </p:to>
                                    </p:set>
                                    <p:animEffect transition="in" filter="slide(fromLeft)">
                                      <p:cBhvr>
                                        <p:cTn id="16" dur="500"/>
                                        <p:tgtEl>
                                          <p:spTgt spid="203779">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grpId="0" nodeType="clickEffect">
                                  <p:stCondLst>
                                    <p:cond delay="0"/>
                                  </p:stCondLst>
                                  <p:childTnLst>
                                    <p:set>
                                      <p:cBhvr>
                                        <p:cTn id="20" dur="1" fill="hold">
                                          <p:stCondLst>
                                            <p:cond delay="0"/>
                                          </p:stCondLst>
                                        </p:cTn>
                                        <p:tgtEl>
                                          <p:spTgt spid="203779">
                                            <p:txEl>
                                              <p:pRg st="1" end="1"/>
                                            </p:txEl>
                                          </p:spTgt>
                                        </p:tgtEl>
                                        <p:attrNameLst>
                                          <p:attrName>style.visibility</p:attrName>
                                        </p:attrNameLst>
                                      </p:cBhvr>
                                      <p:to>
                                        <p:strVal val="visible"/>
                                      </p:to>
                                    </p:set>
                                    <p:animEffect transition="in" filter="slide(fromLeft)">
                                      <p:cBhvr>
                                        <p:cTn id="21" dur="500"/>
                                        <p:tgtEl>
                                          <p:spTgt spid="203779">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8" fill="hold" grpId="0" nodeType="clickEffect">
                                  <p:stCondLst>
                                    <p:cond delay="0"/>
                                  </p:stCondLst>
                                  <p:childTnLst>
                                    <p:set>
                                      <p:cBhvr>
                                        <p:cTn id="25" dur="1" fill="hold">
                                          <p:stCondLst>
                                            <p:cond delay="0"/>
                                          </p:stCondLst>
                                        </p:cTn>
                                        <p:tgtEl>
                                          <p:spTgt spid="203779">
                                            <p:txEl>
                                              <p:pRg st="2" end="2"/>
                                            </p:txEl>
                                          </p:spTgt>
                                        </p:tgtEl>
                                        <p:attrNameLst>
                                          <p:attrName>style.visibility</p:attrName>
                                        </p:attrNameLst>
                                      </p:cBhvr>
                                      <p:to>
                                        <p:strVal val="visible"/>
                                      </p:to>
                                    </p:set>
                                    <p:animEffect transition="in" filter="slide(fromLeft)">
                                      <p:cBhvr>
                                        <p:cTn id="26" dur="500"/>
                                        <p:tgtEl>
                                          <p:spTgt spid="203779">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8" fill="hold" grpId="0" nodeType="clickEffect">
                                  <p:stCondLst>
                                    <p:cond delay="0"/>
                                  </p:stCondLst>
                                  <p:childTnLst>
                                    <p:set>
                                      <p:cBhvr>
                                        <p:cTn id="30" dur="1" fill="hold">
                                          <p:stCondLst>
                                            <p:cond delay="0"/>
                                          </p:stCondLst>
                                        </p:cTn>
                                        <p:tgtEl>
                                          <p:spTgt spid="203779">
                                            <p:txEl>
                                              <p:pRg st="3" end="3"/>
                                            </p:txEl>
                                          </p:spTgt>
                                        </p:tgtEl>
                                        <p:attrNameLst>
                                          <p:attrName>style.visibility</p:attrName>
                                        </p:attrNameLst>
                                      </p:cBhvr>
                                      <p:to>
                                        <p:strVal val="visible"/>
                                      </p:to>
                                    </p:set>
                                    <p:animEffect transition="in" filter="slide(fromLeft)">
                                      <p:cBhvr>
                                        <p:cTn id="31" dur="500"/>
                                        <p:tgtEl>
                                          <p:spTgt spid="203779">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ntr" presetSubtype="8" fill="hold" grpId="0" nodeType="clickEffect">
                                  <p:stCondLst>
                                    <p:cond delay="0"/>
                                  </p:stCondLst>
                                  <p:childTnLst>
                                    <p:set>
                                      <p:cBhvr>
                                        <p:cTn id="35" dur="1" fill="hold">
                                          <p:stCondLst>
                                            <p:cond delay="0"/>
                                          </p:stCondLst>
                                        </p:cTn>
                                        <p:tgtEl>
                                          <p:spTgt spid="203779">
                                            <p:txEl>
                                              <p:pRg st="4" end="4"/>
                                            </p:txEl>
                                          </p:spTgt>
                                        </p:tgtEl>
                                        <p:attrNameLst>
                                          <p:attrName>style.visibility</p:attrName>
                                        </p:attrNameLst>
                                      </p:cBhvr>
                                      <p:to>
                                        <p:strVal val="visible"/>
                                      </p:to>
                                    </p:set>
                                    <p:animEffect transition="in" filter="slide(fromLeft)">
                                      <p:cBhvr>
                                        <p:cTn id="36" dur="500"/>
                                        <p:tgtEl>
                                          <p:spTgt spid="203779">
                                            <p:txEl>
                                              <p:pRg st="4" end="4"/>
                                            </p:txEl>
                                          </p:spTgt>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12" presetClass="entr" presetSubtype="8" fill="hold" grpId="0" nodeType="clickEffect" nodePh="1">
                                  <p:stCondLst>
                                    <p:cond delay="0"/>
                                  </p:stCondLst>
                                  <p:endCondLst>
                                    <p:cond evt="begin" delay="0">
                                      <p:tn val="39"/>
                                    </p:cond>
                                  </p:endCondLst>
                                  <p:childTnLst>
                                    <p:set>
                                      <p:cBhvr>
                                        <p:cTn id="40" dur="1" fill="hold">
                                          <p:stCondLst>
                                            <p:cond delay="0"/>
                                          </p:stCondLst>
                                        </p:cTn>
                                        <p:tgtEl>
                                          <p:spTgt spid="203788">
                                            <p:txEl>
                                              <p:pRg st="0" end="0"/>
                                            </p:txEl>
                                          </p:spTgt>
                                        </p:tgtEl>
                                        <p:attrNameLst>
                                          <p:attrName>style.visibility</p:attrName>
                                        </p:attrNameLst>
                                      </p:cBhvr>
                                      <p:to>
                                        <p:strVal val="visible"/>
                                      </p:to>
                                    </p:set>
                                    <p:animEffect transition="in" filter="slide(fromLeft)">
                                      <p:cBhvr>
                                        <p:cTn id="41" dur="500"/>
                                        <p:tgtEl>
                                          <p:spTgt spid="20378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3779" grpId="0" build="p" autoUpdateAnimBg="0"/>
      <p:bldP spid="203788" grpId="0" build="p" autoUpdateAnimBg="0"/>
      <p:bldP spid="203792"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6" name="Rectangle 2"/>
          <p:cNvSpPr>
            <a:spLocks noGrp="1" noChangeArrowheads="1"/>
          </p:cNvSpPr>
          <p:nvPr>
            <p:ph type="title"/>
          </p:nvPr>
        </p:nvSpPr>
        <p:spPr/>
        <p:txBody>
          <a:bodyPr/>
          <a:lstStyle/>
          <a:p>
            <a:r>
              <a:rPr lang="en-US" dirty="0" smtClean="0"/>
              <a:t>Conclusion </a:t>
            </a:r>
            <a:endParaRPr lang="en-GB" dirty="0"/>
          </a:p>
        </p:txBody>
      </p:sp>
      <p:sp>
        <p:nvSpPr>
          <p:cNvPr id="374787" name="Rectangle 3"/>
          <p:cNvSpPr>
            <a:spLocks noGrp="1" noChangeArrowheads="1"/>
          </p:cNvSpPr>
          <p:nvPr>
            <p:ph type="body" idx="1"/>
          </p:nvPr>
        </p:nvSpPr>
        <p:spPr>
          <a:xfrm>
            <a:off x="320675" y="1185863"/>
            <a:ext cx="8431213" cy="2266950"/>
          </a:xfrm>
        </p:spPr>
        <p:txBody>
          <a:bodyPr/>
          <a:lstStyle/>
          <a:p>
            <a:pPr marL="381000" indent="-381000">
              <a:spcAft>
                <a:spcPct val="45000"/>
              </a:spcAft>
              <a:buFontTx/>
              <a:buAutoNum type="arabicPeriod"/>
            </a:pPr>
            <a:r>
              <a:rPr lang="en-GB" sz="2400" dirty="0" smtClean="0"/>
              <a:t>Business environment is changing with the changing market trends </a:t>
            </a:r>
          </a:p>
          <a:p>
            <a:pPr marL="381000" indent="-381000">
              <a:spcAft>
                <a:spcPct val="45000"/>
              </a:spcAft>
              <a:buFontTx/>
              <a:buAutoNum type="arabicPeriod"/>
            </a:pPr>
            <a:r>
              <a:rPr lang="en-GB" sz="2400" dirty="0" smtClean="0"/>
              <a:t>The internet has become a major factor in this process</a:t>
            </a:r>
          </a:p>
          <a:p>
            <a:pPr marL="381000" indent="-381000">
              <a:spcAft>
                <a:spcPct val="45000"/>
              </a:spcAft>
              <a:buFontTx/>
              <a:buAutoNum type="arabicPeriod"/>
            </a:pPr>
            <a:r>
              <a:rPr lang="en-GB" sz="2400" dirty="0" smtClean="0"/>
              <a:t>Repair Smith has determined the potential benefits </a:t>
            </a:r>
          </a:p>
          <a:p>
            <a:pPr marL="381000" indent="-381000">
              <a:spcAft>
                <a:spcPct val="45000"/>
              </a:spcAft>
              <a:buFontTx/>
              <a:buAutoNum type="arabicPeriod"/>
            </a:pPr>
            <a:r>
              <a:rPr lang="en-GB" sz="2400" dirty="0" smtClean="0"/>
              <a:t>Its proposing creation of a video and article blogs </a:t>
            </a:r>
          </a:p>
          <a:p>
            <a:pPr marL="381000" indent="-381000">
              <a:spcAft>
                <a:spcPct val="45000"/>
              </a:spcAft>
              <a:buFontTx/>
              <a:buAutoNum type="arabicPeriod"/>
            </a:pPr>
            <a:r>
              <a:rPr lang="en-GB" sz="2400" dirty="0" smtClean="0"/>
              <a:t>This will motivate customers to reduce their expenditure by addressing some of the issues at home </a:t>
            </a:r>
          </a:p>
          <a:p>
            <a:pPr marL="381000" indent="-381000">
              <a:spcAft>
                <a:spcPct val="45000"/>
              </a:spcAft>
              <a:buFontTx/>
              <a:buAutoNum type="arabicPeriod"/>
            </a:pPr>
            <a:r>
              <a:rPr lang="en-US" sz="2400" dirty="0" smtClean="0"/>
              <a:t>The content will be simple and easy</a:t>
            </a:r>
            <a:endParaRPr lang="en-GB" sz="2400" dirty="0" smtClean="0"/>
          </a:p>
        </p:txBody>
      </p:sp>
      <p:sp>
        <p:nvSpPr>
          <p:cNvPr id="374788" name="Rectangle 4"/>
          <p:cNvSpPr>
            <a:spLocks noChangeArrowheads="1"/>
          </p:cNvSpPr>
          <p:nvPr/>
        </p:nvSpPr>
        <p:spPr bwMode="auto">
          <a:xfrm>
            <a:off x="307975" y="4789488"/>
            <a:ext cx="8431213" cy="733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Aft>
                <a:spcPct val="45000"/>
              </a:spcAft>
            </a:pPr>
            <a:endParaRPr lang="en-GB" dirty="0"/>
          </a:p>
        </p:txBody>
      </p:sp>
    </p:spTree>
  </p:cSld>
  <p:clrMapOvr>
    <a:masterClrMapping/>
  </p:clrMapOvr>
  <p:transition spd="med">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a:t>
            </a:r>
            <a:endParaRPr lang="en-GB" dirty="0"/>
          </a:p>
        </p:txBody>
      </p:sp>
      <p:sp>
        <p:nvSpPr>
          <p:cNvPr id="3" name="Content Placeholder 2"/>
          <p:cNvSpPr>
            <a:spLocks noGrp="1"/>
          </p:cNvSpPr>
          <p:nvPr>
            <p:ph idx="1"/>
          </p:nvPr>
        </p:nvSpPr>
        <p:spPr/>
        <p:txBody>
          <a:bodyPr/>
          <a:lstStyle/>
          <a:p>
            <a:r>
              <a:rPr lang="en-US" dirty="0" err="1" smtClean="0"/>
              <a:t>Crino</a:t>
            </a:r>
            <a:r>
              <a:rPr lang="en-US" dirty="0" smtClean="0"/>
              <a:t>, T. (2020, October 20). This Startup is rethinking how to do car repairs-and how to give them away for free. </a:t>
            </a:r>
            <a:r>
              <a:rPr lang="en-US" i="1" dirty="0" smtClean="0"/>
              <a:t>Inc.</a:t>
            </a:r>
            <a:r>
              <a:rPr lang="en-US" dirty="0" smtClean="0"/>
              <a:t> </a:t>
            </a:r>
            <a:r>
              <a:rPr lang="en-US" dirty="0"/>
              <a:t>Retrieved from https://www.inc.com/tim-crino/repair-smith-mechanic-on-demand-jump-start-nonprofits.html</a:t>
            </a:r>
          </a:p>
          <a:p>
            <a:r>
              <a:rPr lang="en-US" dirty="0" smtClean="0"/>
              <a:t>www.repairsmith.com. </a:t>
            </a:r>
            <a:r>
              <a:rPr lang="en-US" i="1" dirty="0" smtClean="0"/>
              <a:t>Car Repaired, Delivered. </a:t>
            </a:r>
            <a:r>
              <a:rPr lang="en-US" dirty="0"/>
              <a:t>Retrieved from https://</a:t>
            </a:r>
            <a:r>
              <a:rPr lang="en-US" dirty="0" smtClean="0"/>
              <a:t>www.repairsmith.com</a:t>
            </a:r>
            <a:r>
              <a:rPr lang="en-US" dirty="0"/>
              <a:t>/ </a:t>
            </a:r>
            <a:endParaRPr lang="en-US" dirty="0" smtClean="0"/>
          </a:p>
          <a:p>
            <a:r>
              <a:rPr lang="en-US" dirty="0" smtClean="0"/>
              <a:t>www.yelp.com. </a:t>
            </a:r>
            <a:r>
              <a:rPr lang="en-US" i="1" dirty="0" smtClean="0"/>
              <a:t>Photos for Repair Smith</a:t>
            </a:r>
            <a:r>
              <a:rPr lang="en-US" dirty="0" smtClean="0"/>
              <a:t>. </a:t>
            </a:r>
            <a:r>
              <a:rPr lang="en-US" dirty="0"/>
              <a:t>Retrieved from https://www.yelp.com/biz_photos/repairsmith-los-angeles-2</a:t>
            </a:r>
            <a:endParaRPr lang="en-GB" dirty="0"/>
          </a:p>
        </p:txBody>
      </p:sp>
    </p:spTree>
    <p:extLst>
      <p:ext uri="{BB962C8B-B14F-4D97-AF65-F5344CB8AC3E}">
        <p14:creationId xmlns:p14="http://schemas.microsoft.com/office/powerpoint/2010/main" val="1824236380"/>
      </p:ext>
    </p:extLst>
  </p:cSld>
  <p:clrMapOvr>
    <a:masterClrMapping/>
  </p:clrMapOvr>
  <p:transition spd="med">
    <p:wipe dir="d"/>
  </p:transition>
</p:sld>
</file>

<file path=ppt/theme/theme1.xml><?xml version="1.0" encoding="utf-8"?>
<a:theme xmlns:a="http://schemas.openxmlformats.org/drawingml/2006/main" name="Training presentation- Excel 2003—How to create a chart">
  <a:themeElements>
    <a:clrScheme name="Default Design 13">
      <a:dk1>
        <a:srgbClr val="7B7A8E"/>
      </a:dk1>
      <a:lt1>
        <a:srgbClr val="FFFFFF"/>
      </a:lt1>
      <a:dk2>
        <a:srgbClr val="9B9AB3"/>
      </a:dk2>
      <a:lt2>
        <a:srgbClr val="FFFFFF"/>
      </a:lt2>
      <a:accent1>
        <a:srgbClr val="807EB0"/>
      </a:accent1>
      <a:accent2>
        <a:srgbClr val="333399"/>
      </a:accent2>
      <a:accent3>
        <a:srgbClr val="CBCAD6"/>
      </a:accent3>
      <a:accent4>
        <a:srgbClr val="DADADA"/>
      </a:accent4>
      <a:accent5>
        <a:srgbClr val="C0C0D4"/>
      </a:accent5>
      <a:accent6>
        <a:srgbClr val="2D2D8A"/>
      </a:accent6>
      <a:hlink>
        <a:srgbClr val="DEE8F9"/>
      </a:hlink>
      <a:folHlink>
        <a:srgbClr val="D1CFFB"/>
      </a:folHlink>
    </a:clrScheme>
    <a:fontScheme name="Default Desig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75000"/>
          </a:spcAft>
          <a:buClrTx/>
          <a:buSzTx/>
          <a:buFontTx/>
          <a:buNone/>
          <a:tabLst/>
          <a:defRPr kumimoji="0" lang="en-GB" sz="2400" b="0" i="0" u="none" strike="noStrike" cap="none" normalizeH="0" baseline="0" smtClean="0">
            <a:ln>
              <a:noFill/>
            </a:ln>
            <a:solidFill>
              <a:schemeClr val="tx1"/>
            </a:solidFill>
            <a:effectLst/>
            <a:latin typeface="Tahoma" pitchFamily="34"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75000"/>
          </a:spcAft>
          <a:buClrTx/>
          <a:buSzTx/>
          <a:buFontTx/>
          <a:buNone/>
          <a:tabLst/>
          <a:defRPr kumimoji="0" lang="en-GB" sz="2400" b="0" i="0" u="none" strike="noStrike" cap="none" normalizeH="0" baseline="0" smtClean="0">
            <a:ln>
              <a:noFill/>
            </a:ln>
            <a:solidFill>
              <a:schemeClr val="tx1"/>
            </a:solidFill>
            <a:effectLst/>
            <a:latin typeface="Tahoma"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7B7A8E"/>
        </a:dk1>
        <a:lt1>
          <a:srgbClr val="FFFFFF"/>
        </a:lt1>
        <a:dk2>
          <a:srgbClr val="9B9AB3"/>
        </a:dk2>
        <a:lt2>
          <a:srgbClr val="FFFFFF"/>
        </a:lt2>
        <a:accent1>
          <a:srgbClr val="807EB0"/>
        </a:accent1>
        <a:accent2>
          <a:srgbClr val="333399"/>
        </a:accent2>
        <a:accent3>
          <a:srgbClr val="CBCAD6"/>
        </a:accent3>
        <a:accent4>
          <a:srgbClr val="DADADA"/>
        </a:accent4>
        <a:accent5>
          <a:srgbClr val="C0C0D4"/>
        </a:accent5>
        <a:accent6>
          <a:srgbClr val="2D2D8A"/>
        </a:accent6>
        <a:hlink>
          <a:srgbClr val="DEE8F9"/>
        </a:hlink>
        <a:folHlink>
          <a:srgbClr val="D1CFFB"/>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Training presentation- Excel 2003—How to create a chart</Template>
  <TotalTime>0</TotalTime>
  <Words>1546</Words>
  <Application>Microsoft Office PowerPoint</Application>
  <PresentationFormat>On-screen Show (4:3)</PresentationFormat>
  <Paragraphs>93</Paragraphs>
  <Slides>12</Slides>
  <Notes>11</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Training presentation- Excel 2003—How to create a chart</vt:lpstr>
      <vt:lpstr>How to best Tackle Blog Write Ups</vt:lpstr>
      <vt:lpstr>Course contents</vt:lpstr>
      <vt:lpstr>Overview: Repair Smith </vt:lpstr>
      <vt:lpstr>Market Trends </vt:lpstr>
      <vt:lpstr>Responding to Market Trends </vt:lpstr>
      <vt:lpstr>Proposed Internet Marketing Campaign </vt:lpstr>
      <vt:lpstr>Making the Blogs Attractive </vt:lpstr>
      <vt:lpstr>Continuation on How to make Blogs Attractive</vt:lpstr>
      <vt:lpstr>3. Creating a viral Content </vt:lpstr>
      <vt:lpstr>4. Identifying the Service Benefits </vt:lpstr>
      <vt:lpstr>Conclusion </vt:lpstr>
      <vt:lpstr>References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2020-11-12T07:22:47Z</dcterms:created>
  <dcterms:modified xsi:type="dcterms:W3CDTF">2020-11-12T11:36:00Z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TC100144031033</vt:lpwstr>
  </property>
</Properties>
</file>